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Lst>
  <p:sldIdLst>
    <p:sldId id="281" r:id="rId3"/>
    <p:sldId id="257" r:id="rId4"/>
    <p:sldId id="282" r:id="rId5"/>
    <p:sldId id="283" r:id="rId6"/>
    <p:sldId id="261" r:id="rId7"/>
    <p:sldId id="256" r:id="rId8"/>
    <p:sldId id="280" r:id="rId9"/>
    <p:sldId id="258" r:id="rId10"/>
    <p:sldId id="260" r:id="rId11"/>
    <p:sldId id="262" r:id="rId12"/>
    <p:sldId id="263" r:id="rId13"/>
    <p:sldId id="264" r:id="rId14"/>
    <p:sldId id="265" r:id="rId15"/>
    <p:sldId id="269" r:id="rId16"/>
    <p:sldId id="270" r:id="rId17"/>
    <p:sldId id="273" r:id="rId18"/>
    <p:sldId id="284" r:id="rId19"/>
    <p:sldId id="285" r:id="rId20"/>
    <p:sldId id="286" r:id="rId21"/>
    <p:sldId id="274" r:id="rId22"/>
    <p:sldId id="275" r:id="rId23"/>
    <p:sldId id="276" r:id="rId24"/>
    <p:sldId id="277" r:id="rId25"/>
    <p:sldId id="278" r:id="rId26"/>
    <p:sldId id="279" r:id="rId27"/>
    <p:sldId id="272" r:id="rId2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4" d="100"/>
          <a:sy n="54" d="100"/>
        </p:scale>
        <p:origin x="1148"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A74B767-C262-49AC-B1F4-E1A43EFE6FC6}" type="datetimeFigureOut">
              <a:rPr lang="it-IT" smtClean="0"/>
              <a:t>29/10/2024</a:t>
            </a:fld>
            <a:endParaRPr lang="it-IT"/>
          </a:p>
        </p:txBody>
      </p:sp>
      <p:sp>
        <p:nvSpPr>
          <p:cNvPr id="5" name="Footer Placeholder 4"/>
          <p:cNvSpPr>
            <a:spLocks noGrp="1"/>
          </p:cNvSpPr>
          <p:nvPr>
            <p:ph type="ftr" sz="quarter" idx="11"/>
          </p:nvPr>
        </p:nvSpPr>
        <p:spPr/>
        <p:txBody>
          <a:bodyPr/>
          <a:lstStyle/>
          <a:p>
            <a:endParaRPr lang="it-I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943AA33-02EE-4E16-B7AB-62E73393CA6B}" type="slidenum">
              <a:rPr lang="it-IT" smtClean="0"/>
              <a:t>‹N›</a:t>
            </a:fld>
            <a:endParaRPr lang="it-IT"/>
          </a:p>
        </p:txBody>
      </p:sp>
    </p:spTree>
    <p:extLst>
      <p:ext uri="{BB962C8B-B14F-4D97-AF65-F5344CB8AC3E}">
        <p14:creationId xmlns:p14="http://schemas.microsoft.com/office/powerpoint/2010/main" val="751003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7A74B767-C262-49AC-B1F4-E1A43EFE6FC6}" type="datetimeFigureOut">
              <a:rPr lang="it-IT" smtClean="0"/>
              <a:t>29/10/2024</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943AA33-02EE-4E16-B7AB-62E73393CA6B}" type="slidenum">
              <a:rPr lang="it-IT" smtClean="0"/>
              <a:t>‹N›</a:t>
            </a:fld>
            <a:endParaRPr lang="it-IT"/>
          </a:p>
        </p:txBody>
      </p:sp>
    </p:spTree>
    <p:extLst>
      <p:ext uri="{BB962C8B-B14F-4D97-AF65-F5344CB8AC3E}">
        <p14:creationId xmlns:p14="http://schemas.microsoft.com/office/powerpoint/2010/main" val="6876463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7A74B767-C262-49AC-B1F4-E1A43EFE6FC6}" type="datetimeFigureOut">
              <a:rPr lang="it-IT" smtClean="0"/>
              <a:t>29/10/2024</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943AA33-02EE-4E16-B7AB-62E73393CA6B}" type="slidenum">
              <a:rPr lang="it-IT" smtClean="0"/>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79835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7A74B767-C262-49AC-B1F4-E1A43EFE6FC6}" type="datetimeFigureOut">
              <a:rPr lang="it-IT" smtClean="0"/>
              <a:t>29/10/2024</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943AA33-02EE-4E16-B7AB-62E73393CA6B}" type="slidenum">
              <a:rPr lang="it-IT" smtClean="0"/>
              <a:t>‹N›</a:t>
            </a:fld>
            <a:endParaRPr lang="it-IT"/>
          </a:p>
        </p:txBody>
      </p:sp>
    </p:spTree>
    <p:extLst>
      <p:ext uri="{BB962C8B-B14F-4D97-AF65-F5344CB8AC3E}">
        <p14:creationId xmlns:p14="http://schemas.microsoft.com/office/powerpoint/2010/main" val="27309370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7A74B767-C262-49AC-B1F4-E1A43EFE6FC6}" type="datetimeFigureOut">
              <a:rPr lang="it-IT" smtClean="0"/>
              <a:t>29/10/2024</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943AA33-02EE-4E16-B7AB-62E73393CA6B}" type="slidenum">
              <a:rPr lang="it-IT" smtClean="0"/>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756865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7A74B767-C262-49AC-B1F4-E1A43EFE6FC6}" type="datetimeFigureOut">
              <a:rPr lang="it-IT" smtClean="0"/>
              <a:t>29/10/2024</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943AA33-02EE-4E16-B7AB-62E73393CA6B}" type="slidenum">
              <a:rPr lang="it-IT" smtClean="0"/>
              <a:t>‹N›</a:t>
            </a:fld>
            <a:endParaRPr lang="it-IT"/>
          </a:p>
        </p:txBody>
      </p:sp>
    </p:spTree>
    <p:extLst>
      <p:ext uri="{BB962C8B-B14F-4D97-AF65-F5344CB8AC3E}">
        <p14:creationId xmlns:p14="http://schemas.microsoft.com/office/powerpoint/2010/main" val="788241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A74B767-C262-49AC-B1F4-E1A43EFE6FC6}" type="datetimeFigureOut">
              <a:rPr lang="it-IT" smtClean="0"/>
              <a:t>29/10/2024</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943AA33-02EE-4E16-B7AB-62E73393CA6B}" type="slidenum">
              <a:rPr lang="it-IT" smtClean="0"/>
              <a:t>‹N›</a:t>
            </a:fld>
            <a:endParaRPr lang="it-IT"/>
          </a:p>
        </p:txBody>
      </p:sp>
    </p:spTree>
    <p:extLst>
      <p:ext uri="{BB962C8B-B14F-4D97-AF65-F5344CB8AC3E}">
        <p14:creationId xmlns:p14="http://schemas.microsoft.com/office/powerpoint/2010/main" val="19927885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A74B767-C262-49AC-B1F4-E1A43EFE6FC6}" type="datetimeFigureOut">
              <a:rPr lang="it-IT" smtClean="0"/>
              <a:t>29/10/2024</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943AA33-02EE-4E16-B7AB-62E73393CA6B}" type="slidenum">
              <a:rPr lang="it-IT" smtClean="0"/>
              <a:t>‹N›</a:t>
            </a:fld>
            <a:endParaRPr lang="it-IT"/>
          </a:p>
        </p:txBody>
      </p:sp>
    </p:spTree>
    <p:extLst>
      <p:ext uri="{BB962C8B-B14F-4D97-AF65-F5344CB8AC3E}">
        <p14:creationId xmlns:p14="http://schemas.microsoft.com/office/powerpoint/2010/main" val="1100270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A74B767-C262-49AC-B1F4-E1A43EFE6FC6}" type="datetimeFigureOut">
              <a:rPr lang="it-IT" smtClean="0"/>
              <a:t>29/10/2024</a:t>
            </a:fld>
            <a:endParaRPr lang="it-IT"/>
          </a:p>
        </p:txBody>
      </p:sp>
      <p:sp>
        <p:nvSpPr>
          <p:cNvPr id="5" name="Footer Placeholder 4"/>
          <p:cNvSpPr>
            <a:spLocks noGrp="1"/>
          </p:cNvSpPr>
          <p:nvPr>
            <p:ph type="ftr" sz="quarter" idx="11"/>
          </p:nvPr>
        </p:nvSpPr>
        <p:spPr/>
        <p:txBody>
          <a:bodyPr/>
          <a:lstStyle/>
          <a:p>
            <a:endParaRPr lang="it-I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943AA33-02EE-4E16-B7AB-62E73393CA6B}" type="slidenum">
              <a:rPr lang="it-IT" smtClean="0"/>
              <a:t>‹N›</a:t>
            </a:fld>
            <a:endParaRPr lang="it-IT"/>
          </a:p>
        </p:txBody>
      </p:sp>
    </p:spTree>
    <p:extLst>
      <p:ext uri="{BB962C8B-B14F-4D97-AF65-F5344CB8AC3E}">
        <p14:creationId xmlns:p14="http://schemas.microsoft.com/office/powerpoint/2010/main" val="32753971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A74B767-C262-49AC-B1F4-E1A43EFE6FC6}" type="datetimeFigureOut">
              <a:rPr lang="it-IT" smtClean="0"/>
              <a:t>29/10/2024</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943AA33-02EE-4E16-B7AB-62E73393CA6B}" type="slidenum">
              <a:rPr lang="it-IT" smtClean="0"/>
              <a:t>‹N›</a:t>
            </a:fld>
            <a:endParaRPr lang="it-IT"/>
          </a:p>
        </p:txBody>
      </p:sp>
    </p:spTree>
    <p:extLst>
      <p:ext uri="{BB962C8B-B14F-4D97-AF65-F5344CB8AC3E}">
        <p14:creationId xmlns:p14="http://schemas.microsoft.com/office/powerpoint/2010/main" val="28802600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7A74B767-C262-49AC-B1F4-E1A43EFE6FC6}" type="datetimeFigureOut">
              <a:rPr lang="it-IT" smtClean="0"/>
              <a:t>29/10/2024</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943AA33-02EE-4E16-B7AB-62E73393CA6B}" type="slidenum">
              <a:rPr lang="it-IT" smtClean="0"/>
              <a:t>‹N›</a:t>
            </a:fld>
            <a:endParaRPr lang="it-IT"/>
          </a:p>
        </p:txBody>
      </p:sp>
    </p:spTree>
    <p:extLst>
      <p:ext uri="{BB962C8B-B14F-4D97-AF65-F5344CB8AC3E}">
        <p14:creationId xmlns:p14="http://schemas.microsoft.com/office/powerpoint/2010/main" val="19911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A74B767-C262-49AC-B1F4-E1A43EFE6FC6}" type="datetimeFigureOut">
              <a:rPr lang="it-IT" smtClean="0"/>
              <a:t>29/10/2024</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943AA33-02EE-4E16-B7AB-62E73393CA6B}" type="slidenum">
              <a:rPr lang="it-IT" smtClean="0"/>
              <a:t>‹N›</a:t>
            </a:fld>
            <a:endParaRPr lang="it-IT"/>
          </a:p>
        </p:txBody>
      </p:sp>
    </p:spTree>
    <p:extLst>
      <p:ext uri="{BB962C8B-B14F-4D97-AF65-F5344CB8AC3E}">
        <p14:creationId xmlns:p14="http://schemas.microsoft.com/office/powerpoint/2010/main" val="18167691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7A74B767-C262-49AC-B1F4-E1A43EFE6FC6}" type="datetimeFigureOut">
              <a:rPr lang="it-IT" smtClean="0"/>
              <a:t>29/10/2024</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943AA33-02EE-4E16-B7AB-62E73393CA6B}" type="slidenum">
              <a:rPr lang="it-IT" smtClean="0"/>
              <a:t>‹N›</a:t>
            </a:fld>
            <a:endParaRPr lang="it-IT"/>
          </a:p>
        </p:txBody>
      </p:sp>
    </p:spTree>
    <p:extLst>
      <p:ext uri="{BB962C8B-B14F-4D97-AF65-F5344CB8AC3E}">
        <p14:creationId xmlns:p14="http://schemas.microsoft.com/office/powerpoint/2010/main" val="1798988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7A74B767-C262-49AC-B1F4-E1A43EFE6FC6}" type="datetimeFigureOut">
              <a:rPr lang="it-IT" smtClean="0"/>
              <a:t>29/10/2024</a:t>
            </a:fld>
            <a:endParaRPr lang="it-IT"/>
          </a:p>
        </p:txBody>
      </p:sp>
      <p:sp>
        <p:nvSpPr>
          <p:cNvPr id="8" name="Footer Placeholder 7"/>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943AA33-02EE-4E16-B7AB-62E73393CA6B}" type="slidenum">
              <a:rPr lang="it-IT" smtClean="0"/>
              <a:t>‹N›</a:t>
            </a:fld>
            <a:endParaRPr lang="it-IT"/>
          </a:p>
        </p:txBody>
      </p:sp>
    </p:spTree>
    <p:extLst>
      <p:ext uri="{BB962C8B-B14F-4D97-AF65-F5344CB8AC3E}">
        <p14:creationId xmlns:p14="http://schemas.microsoft.com/office/powerpoint/2010/main" val="15990695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7A74B767-C262-49AC-B1F4-E1A43EFE6FC6}" type="datetimeFigureOut">
              <a:rPr lang="it-IT" smtClean="0"/>
              <a:t>29/10/2024</a:t>
            </a:fld>
            <a:endParaRPr lang="it-IT"/>
          </a:p>
        </p:txBody>
      </p:sp>
      <p:sp>
        <p:nvSpPr>
          <p:cNvPr id="4" name="Footer Placeholder 3"/>
          <p:cNvSpPr>
            <a:spLocks noGrp="1"/>
          </p:cNvSpPr>
          <p:nvPr>
            <p:ph type="ftr" sz="quarter" idx="11"/>
          </p:nvPr>
        </p:nvSpPr>
        <p:spPr/>
        <p:txBody>
          <a:bodyPr/>
          <a:lstStyle/>
          <a:p>
            <a:endParaRPr lang="it-I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943AA33-02EE-4E16-B7AB-62E73393CA6B}" type="slidenum">
              <a:rPr lang="it-IT" smtClean="0"/>
              <a:t>‹N›</a:t>
            </a:fld>
            <a:endParaRPr lang="it-IT"/>
          </a:p>
        </p:txBody>
      </p:sp>
    </p:spTree>
    <p:extLst>
      <p:ext uri="{BB962C8B-B14F-4D97-AF65-F5344CB8AC3E}">
        <p14:creationId xmlns:p14="http://schemas.microsoft.com/office/powerpoint/2010/main" val="35987634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74B767-C262-49AC-B1F4-E1A43EFE6FC6}" type="datetimeFigureOut">
              <a:rPr lang="it-IT" smtClean="0"/>
              <a:t>29/10/2024</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943AA33-02EE-4E16-B7AB-62E73393CA6B}" type="slidenum">
              <a:rPr lang="it-IT" smtClean="0"/>
              <a:t>‹N›</a:t>
            </a:fld>
            <a:endParaRPr lang="it-IT"/>
          </a:p>
        </p:txBody>
      </p:sp>
    </p:spTree>
    <p:extLst>
      <p:ext uri="{BB962C8B-B14F-4D97-AF65-F5344CB8AC3E}">
        <p14:creationId xmlns:p14="http://schemas.microsoft.com/office/powerpoint/2010/main" val="19841655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7A74B767-C262-49AC-B1F4-E1A43EFE6FC6}" type="datetimeFigureOut">
              <a:rPr lang="it-IT" smtClean="0"/>
              <a:t>29/10/2024</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943AA33-02EE-4E16-B7AB-62E73393CA6B}" type="slidenum">
              <a:rPr lang="it-IT" smtClean="0"/>
              <a:t>‹N›</a:t>
            </a:fld>
            <a:endParaRPr lang="it-IT"/>
          </a:p>
        </p:txBody>
      </p:sp>
    </p:spTree>
    <p:extLst>
      <p:ext uri="{BB962C8B-B14F-4D97-AF65-F5344CB8AC3E}">
        <p14:creationId xmlns:p14="http://schemas.microsoft.com/office/powerpoint/2010/main" val="28126901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7A74B767-C262-49AC-B1F4-E1A43EFE6FC6}" type="datetimeFigureOut">
              <a:rPr lang="it-IT" smtClean="0"/>
              <a:t>29/10/2024</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943AA33-02EE-4E16-B7AB-62E73393CA6B}" type="slidenum">
              <a:rPr lang="it-IT" smtClean="0"/>
              <a:t>‹N›</a:t>
            </a:fld>
            <a:endParaRPr lang="it-IT"/>
          </a:p>
        </p:txBody>
      </p:sp>
    </p:spTree>
    <p:extLst>
      <p:ext uri="{BB962C8B-B14F-4D97-AF65-F5344CB8AC3E}">
        <p14:creationId xmlns:p14="http://schemas.microsoft.com/office/powerpoint/2010/main" val="221143818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7A74B767-C262-49AC-B1F4-E1A43EFE6FC6}" type="datetimeFigureOut">
              <a:rPr lang="it-IT" smtClean="0"/>
              <a:t>29/10/2024</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943AA33-02EE-4E16-B7AB-62E73393CA6B}" type="slidenum">
              <a:rPr lang="it-IT" smtClean="0"/>
              <a:t>‹N›</a:t>
            </a:fld>
            <a:endParaRPr lang="it-IT"/>
          </a:p>
        </p:txBody>
      </p:sp>
    </p:spTree>
    <p:extLst>
      <p:ext uri="{BB962C8B-B14F-4D97-AF65-F5344CB8AC3E}">
        <p14:creationId xmlns:p14="http://schemas.microsoft.com/office/powerpoint/2010/main" val="97864904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7A74B767-C262-49AC-B1F4-E1A43EFE6FC6}" type="datetimeFigureOut">
              <a:rPr lang="it-IT" smtClean="0"/>
              <a:t>29/10/2024</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943AA33-02EE-4E16-B7AB-62E73393CA6B}" type="slidenum">
              <a:rPr lang="it-IT" smtClean="0"/>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608833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7A74B767-C262-49AC-B1F4-E1A43EFE6FC6}" type="datetimeFigureOut">
              <a:rPr lang="it-IT" smtClean="0"/>
              <a:t>29/10/2024</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943AA33-02EE-4E16-B7AB-62E73393CA6B}" type="slidenum">
              <a:rPr lang="it-IT" smtClean="0"/>
              <a:t>‹N›</a:t>
            </a:fld>
            <a:endParaRPr lang="it-IT"/>
          </a:p>
        </p:txBody>
      </p:sp>
    </p:spTree>
    <p:extLst>
      <p:ext uri="{BB962C8B-B14F-4D97-AF65-F5344CB8AC3E}">
        <p14:creationId xmlns:p14="http://schemas.microsoft.com/office/powerpoint/2010/main" val="139876284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7A74B767-C262-49AC-B1F4-E1A43EFE6FC6}" type="datetimeFigureOut">
              <a:rPr lang="it-IT" smtClean="0"/>
              <a:t>29/10/2024</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943AA33-02EE-4E16-B7AB-62E73393CA6B}" type="slidenum">
              <a:rPr lang="it-IT" smtClean="0"/>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1501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7A74B767-C262-49AC-B1F4-E1A43EFE6FC6}" type="datetimeFigureOut">
              <a:rPr lang="it-IT" smtClean="0"/>
              <a:t>29/10/2024</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943AA33-02EE-4E16-B7AB-62E73393CA6B}" type="slidenum">
              <a:rPr lang="it-IT" smtClean="0"/>
              <a:t>‹N›</a:t>
            </a:fld>
            <a:endParaRPr lang="it-IT"/>
          </a:p>
        </p:txBody>
      </p:sp>
    </p:spTree>
    <p:extLst>
      <p:ext uri="{BB962C8B-B14F-4D97-AF65-F5344CB8AC3E}">
        <p14:creationId xmlns:p14="http://schemas.microsoft.com/office/powerpoint/2010/main" val="96949529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 dello schema</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Fare clic per modificare gli stili del testo dello schema</a:t>
            </a:r>
          </a:p>
        </p:txBody>
      </p:sp>
      <p:sp>
        <p:nvSpPr>
          <p:cNvPr id="5" name="Date Placeholder 4"/>
          <p:cNvSpPr>
            <a:spLocks noGrp="1"/>
          </p:cNvSpPr>
          <p:nvPr>
            <p:ph type="dt" sz="half" idx="10"/>
          </p:nvPr>
        </p:nvSpPr>
        <p:spPr/>
        <p:txBody>
          <a:bodyPr/>
          <a:lstStyle/>
          <a:p>
            <a:fld id="{7A74B767-C262-49AC-B1F4-E1A43EFE6FC6}" type="datetimeFigureOut">
              <a:rPr lang="it-IT" smtClean="0"/>
              <a:t>29/10/2024</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943AA33-02EE-4E16-B7AB-62E73393CA6B}" type="slidenum">
              <a:rPr lang="it-IT" smtClean="0"/>
              <a:t>‹N›</a:t>
            </a:fld>
            <a:endParaRPr lang="it-IT"/>
          </a:p>
        </p:txBody>
      </p:sp>
    </p:spTree>
    <p:extLst>
      <p:ext uri="{BB962C8B-B14F-4D97-AF65-F5344CB8AC3E}">
        <p14:creationId xmlns:p14="http://schemas.microsoft.com/office/powerpoint/2010/main" val="178802089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A74B767-C262-49AC-B1F4-E1A43EFE6FC6}" type="datetimeFigureOut">
              <a:rPr lang="it-IT" smtClean="0"/>
              <a:t>29/10/2024</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943AA33-02EE-4E16-B7AB-62E73393CA6B}" type="slidenum">
              <a:rPr lang="it-IT" smtClean="0"/>
              <a:t>‹N›</a:t>
            </a:fld>
            <a:endParaRPr lang="it-IT"/>
          </a:p>
        </p:txBody>
      </p:sp>
    </p:spTree>
    <p:extLst>
      <p:ext uri="{BB962C8B-B14F-4D97-AF65-F5344CB8AC3E}">
        <p14:creationId xmlns:p14="http://schemas.microsoft.com/office/powerpoint/2010/main" val="304932964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7A74B767-C262-49AC-B1F4-E1A43EFE6FC6}" type="datetimeFigureOut">
              <a:rPr lang="it-IT" smtClean="0"/>
              <a:t>29/10/2024</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943AA33-02EE-4E16-B7AB-62E73393CA6B}" type="slidenum">
              <a:rPr lang="it-IT" smtClean="0"/>
              <a:t>‹N›</a:t>
            </a:fld>
            <a:endParaRPr lang="it-IT"/>
          </a:p>
        </p:txBody>
      </p:sp>
    </p:spTree>
    <p:extLst>
      <p:ext uri="{BB962C8B-B14F-4D97-AF65-F5344CB8AC3E}">
        <p14:creationId xmlns:p14="http://schemas.microsoft.com/office/powerpoint/2010/main" val="729509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7A74B767-C262-49AC-B1F4-E1A43EFE6FC6}" type="datetimeFigureOut">
              <a:rPr lang="it-IT" smtClean="0"/>
              <a:t>29/10/2024</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943AA33-02EE-4E16-B7AB-62E73393CA6B}" type="slidenum">
              <a:rPr lang="it-IT" smtClean="0"/>
              <a:t>‹N›</a:t>
            </a:fld>
            <a:endParaRPr lang="it-IT"/>
          </a:p>
        </p:txBody>
      </p:sp>
    </p:spTree>
    <p:extLst>
      <p:ext uri="{BB962C8B-B14F-4D97-AF65-F5344CB8AC3E}">
        <p14:creationId xmlns:p14="http://schemas.microsoft.com/office/powerpoint/2010/main" val="283592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7A74B767-C262-49AC-B1F4-E1A43EFE6FC6}" type="datetimeFigureOut">
              <a:rPr lang="it-IT" smtClean="0"/>
              <a:t>29/10/2024</a:t>
            </a:fld>
            <a:endParaRPr lang="it-IT"/>
          </a:p>
        </p:txBody>
      </p:sp>
      <p:sp>
        <p:nvSpPr>
          <p:cNvPr id="8" name="Footer Placeholder 7"/>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943AA33-02EE-4E16-B7AB-62E73393CA6B}" type="slidenum">
              <a:rPr lang="it-IT" smtClean="0"/>
              <a:t>‹N›</a:t>
            </a:fld>
            <a:endParaRPr lang="it-IT"/>
          </a:p>
        </p:txBody>
      </p:sp>
    </p:spTree>
    <p:extLst>
      <p:ext uri="{BB962C8B-B14F-4D97-AF65-F5344CB8AC3E}">
        <p14:creationId xmlns:p14="http://schemas.microsoft.com/office/powerpoint/2010/main" val="206316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7A74B767-C262-49AC-B1F4-E1A43EFE6FC6}" type="datetimeFigureOut">
              <a:rPr lang="it-IT" smtClean="0"/>
              <a:t>29/10/2024</a:t>
            </a:fld>
            <a:endParaRPr lang="it-IT"/>
          </a:p>
        </p:txBody>
      </p:sp>
      <p:sp>
        <p:nvSpPr>
          <p:cNvPr id="4" name="Footer Placeholder 3"/>
          <p:cNvSpPr>
            <a:spLocks noGrp="1"/>
          </p:cNvSpPr>
          <p:nvPr>
            <p:ph type="ftr" sz="quarter" idx="11"/>
          </p:nvPr>
        </p:nvSpPr>
        <p:spPr/>
        <p:txBody>
          <a:bodyPr/>
          <a:lstStyle/>
          <a:p>
            <a:endParaRPr lang="it-I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943AA33-02EE-4E16-B7AB-62E73393CA6B}" type="slidenum">
              <a:rPr lang="it-IT" smtClean="0"/>
              <a:t>‹N›</a:t>
            </a:fld>
            <a:endParaRPr lang="it-IT"/>
          </a:p>
        </p:txBody>
      </p:sp>
    </p:spTree>
    <p:extLst>
      <p:ext uri="{BB962C8B-B14F-4D97-AF65-F5344CB8AC3E}">
        <p14:creationId xmlns:p14="http://schemas.microsoft.com/office/powerpoint/2010/main" val="19700116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74B767-C262-49AC-B1F4-E1A43EFE6FC6}" type="datetimeFigureOut">
              <a:rPr lang="it-IT" smtClean="0"/>
              <a:t>29/10/2024</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943AA33-02EE-4E16-B7AB-62E73393CA6B}" type="slidenum">
              <a:rPr lang="it-IT" smtClean="0"/>
              <a:t>‹N›</a:t>
            </a:fld>
            <a:endParaRPr lang="it-IT"/>
          </a:p>
        </p:txBody>
      </p:sp>
    </p:spTree>
    <p:extLst>
      <p:ext uri="{BB962C8B-B14F-4D97-AF65-F5344CB8AC3E}">
        <p14:creationId xmlns:p14="http://schemas.microsoft.com/office/powerpoint/2010/main" val="16954961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7A74B767-C262-49AC-B1F4-E1A43EFE6FC6}" type="datetimeFigureOut">
              <a:rPr lang="it-IT" smtClean="0"/>
              <a:t>29/10/2024</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943AA33-02EE-4E16-B7AB-62E73393CA6B}" type="slidenum">
              <a:rPr lang="it-IT" smtClean="0"/>
              <a:t>‹N›</a:t>
            </a:fld>
            <a:endParaRPr lang="it-IT"/>
          </a:p>
        </p:txBody>
      </p:sp>
    </p:spTree>
    <p:extLst>
      <p:ext uri="{BB962C8B-B14F-4D97-AF65-F5344CB8AC3E}">
        <p14:creationId xmlns:p14="http://schemas.microsoft.com/office/powerpoint/2010/main" val="293291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7A74B767-C262-49AC-B1F4-E1A43EFE6FC6}" type="datetimeFigureOut">
              <a:rPr lang="it-IT" smtClean="0"/>
              <a:t>29/10/2024</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943AA33-02EE-4E16-B7AB-62E73393CA6B}" type="slidenum">
              <a:rPr lang="it-IT" smtClean="0"/>
              <a:t>‹N›</a:t>
            </a:fld>
            <a:endParaRPr lang="it-IT"/>
          </a:p>
        </p:txBody>
      </p:sp>
    </p:spTree>
    <p:extLst>
      <p:ext uri="{BB962C8B-B14F-4D97-AF65-F5344CB8AC3E}">
        <p14:creationId xmlns:p14="http://schemas.microsoft.com/office/powerpoint/2010/main" val="1355966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A74B767-C262-49AC-B1F4-E1A43EFE6FC6}" type="datetimeFigureOut">
              <a:rPr lang="it-IT" smtClean="0"/>
              <a:t>29/10/2024</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943AA33-02EE-4E16-B7AB-62E73393CA6B}" type="slidenum">
              <a:rPr lang="it-IT" smtClean="0"/>
              <a:t>‹N›</a:t>
            </a:fld>
            <a:endParaRPr lang="it-IT"/>
          </a:p>
        </p:txBody>
      </p:sp>
    </p:spTree>
    <p:extLst>
      <p:ext uri="{BB962C8B-B14F-4D97-AF65-F5344CB8AC3E}">
        <p14:creationId xmlns:p14="http://schemas.microsoft.com/office/powerpoint/2010/main" val="8858622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A74B767-C262-49AC-B1F4-E1A43EFE6FC6}" type="datetimeFigureOut">
              <a:rPr lang="it-IT" smtClean="0"/>
              <a:t>29/10/2024</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943AA33-02EE-4E16-B7AB-62E73393CA6B}" type="slidenum">
              <a:rPr lang="it-IT" smtClean="0"/>
              <a:t>‹N›</a:t>
            </a:fld>
            <a:endParaRPr lang="it-IT"/>
          </a:p>
        </p:txBody>
      </p:sp>
    </p:spTree>
    <p:extLst>
      <p:ext uri="{BB962C8B-B14F-4D97-AF65-F5344CB8AC3E}">
        <p14:creationId xmlns:p14="http://schemas.microsoft.com/office/powerpoint/2010/main" val="3308683169"/>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1C06FB3C-7825-0C83-95FC-5D64713885B3}"/>
              </a:ext>
            </a:extLst>
          </p:cNvPr>
          <p:cNvPicPr>
            <a:picLocks noChangeAspect="1"/>
          </p:cNvPicPr>
          <p:nvPr/>
        </p:nvPicPr>
        <p:blipFill>
          <a:blip r:embed="rId2"/>
          <a:stretch>
            <a:fillRect/>
          </a:stretch>
        </p:blipFill>
        <p:spPr>
          <a:xfrm>
            <a:off x="2654330" y="900608"/>
            <a:ext cx="1468192" cy="1874196"/>
          </a:xfrm>
          <a:prstGeom prst="rect">
            <a:avLst/>
          </a:prstGeom>
        </p:spPr>
      </p:pic>
      <p:sp>
        <p:nvSpPr>
          <p:cNvPr id="7" name="CasellaDiTesto 6">
            <a:extLst>
              <a:ext uri="{FF2B5EF4-FFF2-40B4-BE49-F238E27FC236}">
                <a16:creationId xmlns:a16="http://schemas.microsoft.com/office/drawing/2014/main" id="{882AA7AB-1C12-C216-9571-4007C39E39DE}"/>
              </a:ext>
            </a:extLst>
          </p:cNvPr>
          <p:cNvSpPr txBox="1"/>
          <p:nvPr/>
        </p:nvSpPr>
        <p:spPr>
          <a:xfrm>
            <a:off x="3048990" y="2231641"/>
            <a:ext cx="6097978" cy="240065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200" b="0"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it-IT" sz="1200" b="1" i="0" u="none" strike="noStrike" kern="1200" cap="none" spc="0" normalizeH="0" baseline="0" noProof="0" dirty="0">
                <a:ln>
                  <a:noFill/>
                </a:ln>
                <a:solidFill>
                  <a:prstClr val="black"/>
                </a:solidFill>
                <a:effectLst/>
                <a:uLnTx/>
                <a:uFillTx/>
                <a:latin typeface="Trebuchet MS" panose="020B0603020202020204" pitchFamily="34" charset="0"/>
                <a:ea typeface="+mn-ea"/>
                <a:cs typeface="+mn-cs"/>
              </a:rPr>
              <a:t> </a:t>
            </a:r>
            <a:r>
              <a:rPr kumimoji="0" lang="it-IT" sz="5400" b="1" i="0" u="none" strike="noStrike" kern="1200" cap="none" spc="0" normalizeH="0" baseline="0" noProof="0" dirty="0">
                <a:ln>
                  <a:noFill/>
                </a:ln>
                <a:solidFill>
                  <a:srgbClr val="90C224"/>
                </a:solidFill>
                <a:effectLst/>
                <a:uLnTx/>
                <a:uFillTx/>
                <a:latin typeface="Trebuchet MS" panose="020B0603020202020204" pitchFamily="34" charset="0"/>
                <a:ea typeface="+mn-ea"/>
                <a:cs typeface="+mn-cs"/>
              </a:rPr>
              <a:t>Il senso nell’assurdo</a:t>
            </a:r>
          </a:p>
          <a:p>
            <a:pPr marL="0" marR="47400" lvl="0" indent="0" algn="r" defTabSz="457200" rtl="0" eaLnBrk="1" fontAlgn="auto" latinLnBrk="0" hangingPunct="1">
              <a:lnSpc>
                <a:spcPct val="100000"/>
              </a:lnSpc>
              <a:spcBef>
                <a:spcPts val="0"/>
              </a:spcBef>
              <a:spcAft>
                <a:spcPts val="0"/>
              </a:spcAft>
              <a:buClrTx/>
              <a:buSzTx/>
              <a:buFontTx/>
              <a:buNone/>
              <a:tabLst/>
              <a:defRPr/>
            </a:pPr>
            <a:r>
              <a:rPr kumimoji="0" lang="it-IT" sz="1800" b="0" i="0" u="none" strike="noStrike" kern="1200" cap="none" spc="0" normalizeH="0" baseline="0" noProof="0" dirty="0">
                <a:ln>
                  <a:noFill/>
                </a:ln>
                <a:solidFill>
                  <a:srgbClr val="7E7E7E"/>
                </a:solidFill>
                <a:effectLst/>
                <a:uLnTx/>
                <a:uFillTx/>
                <a:latin typeface="Trebuchet MS" panose="020B0603020202020204" pitchFamily="34" charset="0"/>
                <a:ea typeface="+mn-ea"/>
                <a:cs typeface="+mn-cs"/>
              </a:rPr>
              <a:t>Percorso formativo OFS NAZIONALE anno 2024 -2025</a:t>
            </a:r>
            <a:endParaRPr kumimoji="0" lang="it-IT" sz="18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9260985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974E95BB-0C92-F9D3-29DA-3E30B4D84185}"/>
              </a:ext>
            </a:extLst>
          </p:cNvPr>
          <p:cNvSpPr txBox="1"/>
          <p:nvPr/>
        </p:nvSpPr>
        <p:spPr>
          <a:xfrm>
            <a:off x="902524" y="213756"/>
            <a:ext cx="10806545" cy="6092041"/>
          </a:xfrm>
          <a:prstGeom prst="rect">
            <a:avLst/>
          </a:prstGeom>
          <a:noFill/>
        </p:spPr>
        <p:txBody>
          <a:bodyPr wrap="square">
            <a:spAutoFit/>
          </a:bodyPr>
          <a:lstStyle/>
          <a:p>
            <a:pPr algn="just"/>
            <a:r>
              <a:rPr lang="it-IT" sz="3000" b="0" i="0" u="none" strike="noStrike" baseline="0" dirty="0">
                <a:solidFill>
                  <a:srgbClr val="000000"/>
                </a:solidFill>
                <a:latin typeface="Aptos" panose="020B0004020202020204" pitchFamily="34" charset="0"/>
              </a:rPr>
              <a:t>Anche noi siamo chiamati ad abbracciare la nostra vita, anche nella sua ordinarietà, o nei suoi aspetti più incomprensibili e spesso anche di sofferenza: e a farlo nella consapevolezza di essere beati! </a:t>
            </a:r>
          </a:p>
          <a:p>
            <a:pPr algn="just"/>
            <a:r>
              <a:rPr lang="it-IT" sz="3000" b="0" i="0" u="none" strike="noStrike" baseline="0" dirty="0">
                <a:solidFill>
                  <a:srgbClr val="000000"/>
                </a:solidFill>
                <a:latin typeface="Aptos" panose="020B0004020202020204" pitchFamily="34" charset="0"/>
              </a:rPr>
              <a:t>Il tema dunque, e la provocazione che ci fa il testo evangelico, </a:t>
            </a:r>
            <a:r>
              <a:rPr lang="it-IT" sz="3000" b="0" i="0" u="sng" strike="noStrike" baseline="0" dirty="0">
                <a:solidFill>
                  <a:srgbClr val="000000"/>
                </a:solidFill>
                <a:latin typeface="Aptos" panose="020B0004020202020204" pitchFamily="34" charset="0"/>
              </a:rPr>
              <a:t>è </a:t>
            </a:r>
            <a:r>
              <a:rPr lang="it-IT" sz="3000" b="1" i="0" u="sng" strike="noStrike" baseline="0" dirty="0">
                <a:solidFill>
                  <a:srgbClr val="000000"/>
                </a:solidFill>
                <a:latin typeface="Aptos" panose="020B0004020202020204" pitchFamily="34" charset="0"/>
              </a:rPr>
              <a:t>quello di trovare senso </a:t>
            </a:r>
            <a:r>
              <a:rPr lang="it-IT" sz="3000" b="1" i="0" u="none" strike="noStrike" baseline="0" dirty="0">
                <a:solidFill>
                  <a:srgbClr val="000000"/>
                </a:solidFill>
                <a:latin typeface="Aptos" panose="020B0004020202020204" pitchFamily="34" charset="0"/>
              </a:rPr>
              <a:t>nella quotidianità </a:t>
            </a:r>
            <a:r>
              <a:rPr lang="it-IT" sz="3000" b="0" i="0" u="none" strike="noStrike" baseline="0" dirty="0">
                <a:solidFill>
                  <a:srgbClr val="000000"/>
                </a:solidFill>
                <a:latin typeface="Aptos" panose="020B0004020202020204" pitchFamily="34" charset="0"/>
              </a:rPr>
              <a:t>delle nostre vite, nell’oggi quale tempo propizio (</a:t>
            </a:r>
            <a:r>
              <a:rPr lang="it-IT" sz="3000" b="0" i="0" u="none" strike="noStrike" baseline="0" dirty="0" err="1">
                <a:solidFill>
                  <a:srgbClr val="000000"/>
                </a:solidFill>
                <a:latin typeface="Aptos" panose="020B0004020202020204" pitchFamily="34" charset="0"/>
              </a:rPr>
              <a:t>kairòs</a:t>
            </a:r>
            <a:r>
              <a:rPr lang="it-IT" sz="3000" b="0" i="0" u="none" strike="noStrike" baseline="0" dirty="0">
                <a:solidFill>
                  <a:srgbClr val="000000"/>
                </a:solidFill>
                <a:latin typeface="Aptos" panose="020B0004020202020204" pitchFamily="34" charset="0"/>
              </a:rPr>
              <a:t>) perché è il tempo in cui ci ha posto il Signore. </a:t>
            </a:r>
          </a:p>
          <a:p>
            <a:pPr algn="just"/>
            <a:r>
              <a:rPr lang="it-IT" sz="3000" b="0" i="0" u="none" strike="noStrike" baseline="0" dirty="0">
                <a:solidFill>
                  <a:srgbClr val="000000"/>
                </a:solidFill>
                <a:latin typeface="Aptos" panose="020B0004020202020204" pitchFamily="34" charset="0"/>
              </a:rPr>
              <a:t>La proposta formativa per l’OFS nazionale intende proporre quindi un’attualizzazione del tema della beatitudine, individuando </a:t>
            </a:r>
            <a:r>
              <a:rPr lang="it-IT" sz="3000" b="1" i="0" u="none" strike="noStrike" baseline="0" dirty="0">
                <a:solidFill>
                  <a:srgbClr val="000000"/>
                </a:solidFill>
                <a:latin typeface="Aptos" panose="020B0004020202020204" pitchFamily="34" charset="0"/>
              </a:rPr>
              <a:t>quattro beatitudini “moderne”, </a:t>
            </a:r>
            <a:r>
              <a:rPr lang="it-IT" sz="3000" b="0" i="0" u="none" strike="noStrike" baseline="0" dirty="0">
                <a:solidFill>
                  <a:srgbClr val="000000"/>
                </a:solidFill>
                <a:latin typeface="Aptos" panose="020B0004020202020204" pitchFamily="34" charset="0"/>
              </a:rPr>
              <a:t>radicate nella Parola biblica ma calate nel contesto odierno e declinate secondo la spiritualità francescana. </a:t>
            </a:r>
            <a:endParaRPr lang="it-IT" sz="3000" dirty="0"/>
          </a:p>
        </p:txBody>
      </p:sp>
    </p:spTree>
    <p:extLst>
      <p:ext uri="{BB962C8B-B14F-4D97-AF65-F5344CB8AC3E}">
        <p14:creationId xmlns:p14="http://schemas.microsoft.com/office/powerpoint/2010/main" val="42617007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058DFABA-E87A-072D-9341-386D0675D30F}"/>
              </a:ext>
            </a:extLst>
          </p:cNvPr>
          <p:cNvSpPr txBox="1"/>
          <p:nvPr/>
        </p:nvSpPr>
        <p:spPr>
          <a:xfrm>
            <a:off x="807522" y="368136"/>
            <a:ext cx="10770920" cy="5386090"/>
          </a:xfrm>
          <a:prstGeom prst="rect">
            <a:avLst/>
          </a:prstGeom>
          <a:noFill/>
        </p:spPr>
        <p:txBody>
          <a:bodyPr wrap="square">
            <a:spAutoFit/>
          </a:bodyPr>
          <a:lstStyle/>
          <a:p>
            <a:r>
              <a:rPr lang="it-IT" sz="3200" b="0" i="0" u="none" strike="noStrike" baseline="0" dirty="0">
                <a:solidFill>
                  <a:srgbClr val="000000"/>
                </a:solidFill>
                <a:latin typeface="Aptos" panose="020B0004020202020204" pitchFamily="34" charset="0"/>
              </a:rPr>
              <a:t>     Queste le beatitudini per l’oggi che sono state individuate: </a:t>
            </a:r>
          </a:p>
          <a:p>
            <a:endParaRPr lang="it-IT" sz="3200" b="0" i="0" u="none" strike="noStrike" baseline="0" dirty="0">
              <a:solidFill>
                <a:srgbClr val="000000"/>
              </a:solidFill>
              <a:latin typeface="Aptos" panose="020B0004020202020204" pitchFamily="34" charset="0"/>
            </a:endParaRPr>
          </a:p>
          <a:p>
            <a:r>
              <a:rPr lang="it-IT" sz="3200" b="0" i="0" u="none" strike="noStrike" baseline="0" dirty="0">
                <a:solidFill>
                  <a:srgbClr val="000000"/>
                </a:solidFill>
                <a:latin typeface="Aptos" panose="020B0004020202020204" pitchFamily="34" charset="0"/>
              </a:rPr>
              <a:t>• </a:t>
            </a:r>
            <a:r>
              <a:rPr lang="it-IT" sz="3200" b="1" i="0" u="none" strike="noStrike" baseline="0" dirty="0">
                <a:solidFill>
                  <a:srgbClr val="000000"/>
                </a:solidFill>
                <a:latin typeface="Aptos" panose="020B0004020202020204" pitchFamily="34" charset="0"/>
              </a:rPr>
              <a:t>Ascolto</a:t>
            </a:r>
            <a:r>
              <a:rPr lang="it-IT" sz="3200" b="0" i="0" u="none" strike="noStrike" baseline="0" dirty="0">
                <a:solidFill>
                  <a:srgbClr val="000000"/>
                </a:solidFill>
                <a:latin typeface="Aptos" panose="020B0004020202020204" pitchFamily="34" charset="0"/>
              </a:rPr>
              <a:t>: come capacità di fare spazio all’altro in un mondo fin troppo pieno di parole </a:t>
            </a:r>
          </a:p>
          <a:p>
            <a:r>
              <a:rPr lang="it-IT" sz="3200" b="0" i="0" u="none" strike="noStrike" baseline="0" dirty="0">
                <a:solidFill>
                  <a:srgbClr val="000000"/>
                </a:solidFill>
                <a:latin typeface="Aptos" panose="020B0004020202020204" pitchFamily="34" charset="0"/>
              </a:rPr>
              <a:t>• </a:t>
            </a:r>
            <a:r>
              <a:rPr lang="it-IT" sz="3200" b="1" i="0" u="none" strike="noStrike" baseline="0" dirty="0">
                <a:solidFill>
                  <a:srgbClr val="000000"/>
                </a:solidFill>
                <a:latin typeface="Aptos" panose="020B0004020202020204" pitchFamily="34" charset="0"/>
              </a:rPr>
              <a:t>Obbedienza</a:t>
            </a:r>
            <a:r>
              <a:rPr lang="it-IT" sz="3200" b="0" i="0" u="none" strike="noStrike" baseline="0" dirty="0">
                <a:solidFill>
                  <a:srgbClr val="000000"/>
                </a:solidFill>
                <a:latin typeface="Aptos" panose="020B0004020202020204" pitchFamily="34" charset="0"/>
              </a:rPr>
              <a:t>: come capacità di stare dentro i limiti mantenendo la propria libertà </a:t>
            </a:r>
          </a:p>
          <a:p>
            <a:r>
              <a:rPr lang="it-IT" sz="3200" b="0" i="0" u="none" strike="noStrike" baseline="0" dirty="0">
                <a:solidFill>
                  <a:srgbClr val="000000"/>
                </a:solidFill>
                <a:latin typeface="Aptos" panose="020B0004020202020204" pitchFamily="34" charset="0"/>
              </a:rPr>
              <a:t>• </a:t>
            </a:r>
            <a:r>
              <a:rPr lang="it-IT" sz="3200" b="1" i="0" u="none" strike="noStrike" baseline="0" dirty="0">
                <a:solidFill>
                  <a:srgbClr val="000000"/>
                </a:solidFill>
                <a:latin typeface="Aptos" panose="020B0004020202020204" pitchFamily="34" charset="0"/>
              </a:rPr>
              <a:t>Accoglienza</a:t>
            </a:r>
            <a:r>
              <a:rPr lang="it-IT" sz="3200" b="0" i="0" u="none" strike="noStrike" baseline="0" dirty="0">
                <a:solidFill>
                  <a:srgbClr val="000000"/>
                </a:solidFill>
                <a:latin typeface="Aptos" panose="020B0004020202020204" pitchFamily="34" charset="0"/>
              </a:rPr>
              <a:t>: come necessità di contaminarsi lasciandosi interrogare dalla verità dell’altro </a:t>
            </a:r>
          </a:p>
          <a:p>
            <a:r>
              <a:rPr lang="it-IT" sz="3200" b="0" i="0" u="none" strike="noStrike" baseline="0" dirty="0">
                <a:solidFill>
                  <a:srgbClr val="000000"/>
                </a:solidFill>
                <a:latin typeface="Aptos" panose="020B0004020202020204" pitchFamily="34" charset="0"/>
              </a:rPr>
              <a:t>• </a:t>
            </a:r>
            <a:r>
              <a:rPr lang="it-IT" sz="3200" b="1" i="0" u="none" strike="noStrike" baseline="0" dirty="0">
                <a:solidFill>
                  <a:srgbClr val="000000"/>
                </a:solidFill>
                <a:latin typeface="Aptos" panose="020B0004020202020204" pitchFamily="34" charset="0"/>
              </a:rPr>
              <a:t>Dono/perdono</a:t>
            </a:r>
            <a:r>
              <a:rPr lang="it-IT" sz="3200" b="0" i="0" u="none" strike="noStrike" baseline="0" dirty="0">
                <a:solidFill>
                  <a:srgbClr val="000000"/>
                </a:solidFill>
                <a:latin typeface="Aptos" panose="020B0004020202020204" pitchFamily="34" charset="0"/>
              </a:rPr>
              <a:t>: come atteggiamento che sa cogliere il dono reciproco superando le logiche di conflitto </a:t>
            </a:r>
          </a:p>
          <a:p>
            <a:endParaRPr lang="it-IT" sz="2400" b="0" i="0" u="none" strike="noStrike" baseline="0" dirty="0">
              <a:solidFill>
                <a:srgbClr val="000000"/>
              </a:solidFill>
              <a:latin typeface="Aptos" panose="020B0004020202020204" pitchFamily="34" charset="0"/>
            </a:endParaRPr>
          </a:p>
        </p:txBody>
      </p:sp>
    </p:spTree>
    <p:extLst>
      <p:ext uri="{BB962C8B-B14F-4D97-AF65-F5344CB8AC3E}">
        <p14:creationId xmlns:p14="http://schemas.microsoft.com/office/powerpoint/2010/main" val="1307587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A6F18C20-7341-57AE-9B5F-7279B8BE151F}"/>
              </a:ext>
            </a:extLst>
          </p:cNvPr>
          <p:cNvSpPr txBox="1"/>
          <p:nvPr/>
        </p:nvSpPr>
        <p:spPr>
          <a:xfrm>
            <a:off x="902525" y="593767"/>
            <a:ext cx="10652166" cy="4512624"/>
          </a:xfrm>
          <a:prstGeom prst="rect">
            <a:avLst/>
          </a:prstGeom>
          <a:noFill/>
        </p:spPr>
        <p:txBody>
          <a:bodyPr wrap="square">
            <a:spAutoFit/>
          </a:bodyPr>
          <a:lstStyle/>
          <a:p>
            <a:r>
              <a:rPr lang="it-IT" sz="3200" b="0" i="0" u="none" strike="noStrike" baseline="0" dirty="0">
                <a:solidFill>
                  <a:srgbClr val="000000"/>
                </a:solidFill>
                <a:latin typeface="Aptos" panose="020B0004020202020204" pitchFamily="34" charset="0"/>
              </a:rPr>
              <a:t>Ogni beatitudine sarà trattata secondo tre registri: </a:t>
            </a:r>
          </a:p>
          <a:p>
            <a:endParaRPr lang="it-IT" sz="3200" b="0" i="0" u="none" strike="noStrike" baseline="0" dirty="0">
              <a:solidFill>
                <a:srgbClr val="000000"/>
              </a:solidFill>
              <a:latin typeface="Aptos" panose="020B0004020202020204" pitchFamily="34" charset="0"/>
            </a:endParaRPr>
          </a:p>
          <a:p>
            <a:pPr algn="just"/>
            <a:r>
              <a:rPr lang="it-IT" sz="3200" b="0" i="0" u="none" strike="noStrike" baseline="0" dirty="0">
                <a:solidFill>
                  <a:srgbClr val="000000"/>
                </a:solidFill>
                <a:latin typeface="Aptos" panose="020B0004020202020204" pitchFamily="34" charset="0"/>
              </a:rPr>
              <a:t>• Un approfondimento biblico-teologico che individui nella Parola i riferimenti all’atteggiamento proposto </a:t>
            </a:r>
          </a:p>
          <a:p>
            <a:pPr algn="just"/>
            <a:r>
              <a:rPr lang="it-IT" sz="3200" b="0" i="0" u="none" strike="noStrike" baseline="0" dirty="0">
                <a:solidFill>
                  <a:srgbClr val="000000"/>
                </a:solidFill>
                <a:latin typeface="Aptos" panose="020B0004020202020204" pitchFamily="34" charset="0"/>
              </a:rPr>
              <a:t>• Un collegamento francescano a partire dalle Ammonizioni di Francesco </a:t>
            </a:r>
          </a:p>
          <a:p>
            <a:pPr algn="just"/>
            <a:r>
              <a:rPr lang="it-IT" sz="3200" b="0" i="0" u="none" strike="noStrike" baseline="0" dirty="0">
                <a:solidFill>
                  <a:srgbClr val="000000"/>
                </a:solidFill>
                <a:latin typeface="Aptos" panose="020B0004020202020204" pitchFamily="34" charset="0"/>
              </a:rPr>
              <a:t>• Una proposta laboratoriale che suggerisca come poter vivere in fraternità un’esperienza legata alla beatitudine oggetto di riflessione, e/o una modalità di preghiera relativa </a:t>
            </a:r>
          </a:p>
        </p:txBody>
      </p:sp>
    </p:spTree>
    <p:extLst>
      <p:ext uri="{BB962C8B-B14F-4D97-AF65-F5344CB8AC3E}">
        <p14:creationId xmlns:p14="http://schemas.microsoft.com/office/powerpoint/2010/main" val="3350108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7048F6-883F-15B4-3FD3-F26D7DFB699D}"/>
              </a:ext>
            </a:extLst>
          </p:cNvPr>
          <p:cNvSpPr>
            <a:spLocks noGrp="1"/>
          </p:cNvSpPr>
          <p:nvPr>
            <p:ph type="title"/>
          </p:nvPr>
        </p:nvSpPr>
        <p:spPr>
          <a:xfrm>
            <a:off x="1638795" y="261258"/>
            <a:ext cx="9865817" cy="1021278"/>
          </a:xfrm>
        </p:spPr>
        <p:style>
          <a:lnRef idx="3">
            <a:schemeClr val="lt1"/>
          </a:lnRef>
          <a:fillRef idx="1">
            <a:schemeClr val="accent5"/>
          </a:fillRef>
          <a:effectRef idx="1">
            <a:schemeClr val="accent5"/>
          </a:effectRef>
          <a:fontRef idx="minor">
            <a:schemeClr val="lt1"/>
          </a:fontRef>
        </p:style>
        <p:txBody>
          <a:bodyPr>
            <a:normAutofit fontScale="90000"/>
          </a:bodyPr>
          <a:lstStyle/>
          <a:p>
            <a:r>
              <a:rPr lang="it-IT" sz="6000" b="1" i="0" u="none" strike="noStrike" baseline="0" dirty="0">
                <a:solidFill>
                  <a:srgbClr val="0E455F"/>
                </a:solidFill>
                <a:latin typeface="Aptos" panose="020B0004020202020204" pitchFamily="34" charset="0"/>
              </a:rPr>
              <a:t>S</a:t>
            </a:r>
            <a:r>
              <a:rPr lang="it-IT" sz="4400" b="1" i="0" u="none" strike="noStrike" baseline="0" dirty="0">
                <a:solidFill>
                  <a:srgbClr val="0E455F"/>
                </a:solidFill>
                <a:latin typeface="Aptos" panose="020B0004020202020204" pitchFamily="34" charset="0"/>
              </a:rPr>
              <a:t>CANSIONE DELLE TAPPE FORMATIVE </a:t>
            </a:r>
            <a:endParaRPr lang="it-IT" dirty="0"/>
          </a:p>
        </p:txBody>
      </p:sp>
      <p:sp>
        <p:nvSpPr>
          <p:cNvPr id="3" name="Segnaposto contenuto 2">
            <a:extLst>
              <a:ext uri="{FF2B5EF4-FFF2-40B4-BE49-F238E27FC236}">
                <a16:creationId xmlns:a16="http://schemas.microsoft.com/office/drawing/2014/main" id="{58CFEB02-342C-7F42-9354-0BD8C7084E1C}"/>
              </a:ext>
            </a:extLst>
          </p:cNvPr>
          <p:cNvSpPr>
            <a:spLocks noGrp="1"/>
          </p:cNvSpPr>
          <p:nvPr>
            <p:ph idx="1"/>
          </p:nvPr>
        </p:nvSpPr>
        <p:spPr>
          <a:xfrm>
            <a:off x="1270661" y="1282536"/>
            <a:ext cx="10438410" cy="5165766"/>
          </a:xfrm>
        </p:spPr>
        <p:txBody>
          <a:bodyPr>
            <a:normAutofit fontScale="92500" lnSpcReduction="10000"/>
          </a:bodyPr>
          <a:lstStyle/>
          <a:p>
            <a:pPr marL="0" indent="0">
              <a:buNone/>
            </a:pPr>
            <a:r>
              <a:rPr lang="it-IT" sz="3500" b="0" i="0" u="none" strike="noStrike" baseline="0" dirty="0">
                <a:solidFill>
                  <a:srgbClr val="000000"/>
                </a:solidFill>
                <a:latin typeface="Aptos" panose="020B0004020202020204" pitchFamily="34" charset="0"/>
              </a:rPr>
              <a:t>Le beatitudini come stile del cristiano – la logica che non è di questo mondo (il senso nell’assurdo). </a:t>
            </a:r>
          </a:p>
          <a:p>
            <a:pPr marL="0" indent="0">
              <a:buNone/>
            </a:pPr>
            <a:r>
              <a:rPr lang="it-IT" sz="3500" b="1" i="1" u="none" strike="noStrike" baseline="0" dirty="0">
                <a:solidFill>
                  <a:srgbClr val="0E455F"/>
                </a:solidFill>
                <a:latin typeface="Aptos" panose="020B0004020202020204" pitchFamily="34" charset="0"/>
              </a:rPr>
              <a:t>1^ tappa - INTRODUZIONE GENERALE AL PERCORSO </a:t>
            </a:r>
          </a:p>
          <a:p>
            <a:r>
              <a:rPr lang="it-IT" sz="3500" b="0" i="0" u="none" strike="noStrike" baseline="0" dirty="0">
                <a:solidFill>
                  <a:srgbClr val="000000"/>
                </a:solidFill>
                <a:latin typeface="Aptos" panose="020B0004020202020204" pitchFamily="34" charset="0"/>
              </a:rPr>
              <a:t>• Presentazione del percorso - a cura del consiglio nazionale </a:t>
            </a:r>
          </a:p>
          <a:p>
            <a:r>
              <a:rPr lang="it-IT" sz="3500" b="0" i="0" u="none" strike="noStrike" baseline="0" dirty="0">
                <a:solidFill>
                  <a:srgbClr val="000000"/>
                </a:solidFill>
                <a:latin typeface="Aptos" panose="020B0004020202020204" pitchFamily="34" charset="0"/>
              </a:rPr>
              <a:t>• Il discorso di Firenze e il percorso del Giubileo – Carlo Basile </a:t>
            </a:r>
          </a:p>
          <a:p>
            <a:r>
              <a:rPr lang="it-IT" sz="3500" b="0" i="0" u="none" strike="noStrike" baseline="0" dirty="0">
                <a:solidFill>
                  <a:srgbClr val="000000"/>
                </a:solidFill>
                <a:latin typeface="Aptos" panose="020B0004020202020204" pitchFamily="34" charset="0"/>
              </a:rPr>
              <a:t>• La beatitudine declinata in senso cristiano e francescano – Francesco Lanzillotta o Maria Felicia </a:t>
            </a:r>
          </a:p>
          <a:p>
            <a:r>
              <a:rPr lang="it-IT" sz="3500" b="0" i="0" u="none" strike="noStrike" baseline="0" dirty="0">
                <a:solidFill>
                  <a:srgbClr val="000000"/>
                </a:solidFill>
                <a:latin typeface="Aptos" panose="020B0004020202020204" pitchFamily="34" charset="0"/>
              </a:rPr>
              <a:t>• Podcast: intervista al Ministro nazionale Luca Piras </a:t>
            </a:r>
          </a:p>
          <a:p>
            <a:endParaRPr lang="it-IT" dirty="0"/>
          </a:p>
        </p:txBody>
      </p:sp>
    </p:spTree>
    <p:extLst>
      <p:ext uri="{BB962C8B-B14F-4D97-AF65-F5344CB8AC3E}">
        <p14:creationId xmlns:p14="http://schemas.microsoft.com/office/powerpoint/2010/main" val="3249310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04E1CB9C-8439-27C7-DCD3-A3D4B41DB9E2}"/>
              </a:ext>
            </a:extLst>
          </p:cNvPr>
          <p:cNvPicPr>
            <a:picLocks noChangeAspect="1"/>
          </p:cNvPicPr>
          <p:nvPr/>
        </p:nvPicPr>
        <p:blipFill>
          <a:blip r:embed="rId2"/>
          <a:stretch>
            <a:fillRect/>
          </a:stretch>
        </p:blipFill>
        <p:spPr>
          <a:xfrm>
            <a:off x="748145" y="201882"/>
            <a:ext cx="10854047" cy="6472050"/>
          </a:xfrm>
          <a:prstGeom prst="rect">
            <a:avLst/>
          </a:prstGeom>
        </p:spPr>
      </p:pic>
    </p:spTree>
    <p:extLst>
      <p:ext uri="{BB962C8B-B14F-4D97-AF65-F5344CB8AC3E}">
        <p14:creationId xmlns:p14="http://schemas.microsoft.com/office/powerpoint/2010/main" val="14323726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D0EDF03B-020A-1F8E-1E65-878EBD9061C2}"/>
              </a:ext>
            </a:extLst>
          </p:cNvPr>
          <p:cNvPicPr>
            <a:picLocks noChangeAspect="1"/>
          </p:cNvPicPr>
          <p:nvPr/>
        </p:nvPicPr>
        <p:blipFill>
          <a:blip r:embed="rId2"/>
          <a:stretch>
            <a:fillRect/>
          </a:stretch>
        </p:blipFill>
        <p:spPr>
          <a:xfrm>
            <a:off x="391887" y="261258"/>
            <a:ext cx="11566566" cy="6365174"/>
          </a:xfrm>
          <a:prstGeom prst="rect">
            <a:avLst/>
          </a:prstGeom>
        </p:spPr>
      </p:pic>
    </p:spTree>
    <p:extLst>
      <p:ext uri="{BB962C8B-B14F-4D97-AF65-F5344CB8AC3E}">
        <p14:creationId xmlns:p14="http://schemas.microsoft.com/office/powerpoint/2010/main" val="34437254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6BBA2FE1-A52F-6449-FF43-5FE029FC49A6}"/>
              </a:ext>
            </a:extLst>
          </p:cNvPr>
          <p:cNvSpPr>
            <a:spLocks noGrp="1"/>
          </p:cNvSpPr>
          <p:nvPr>
            <p:ph type="title"/>
          </p:nvPr>
        </p:nvSpPr>
        <p:spPr>
          <a:xfrm>
            <a:off x="1662545" y="213756"/>
            <a:ext cx="9488385" cy="890649"/>
          </a:xfrm>
        </p:spPr>
        <p:style>
          <a:lnRef idx="3">
            <a:schemeClr val="lt1"/>
          </a:lnRef>
          <a:fillRef idx="1">
            <a:schemeClr val="accent5"/>
          </a:fillRef>
          <a:effectRef idx="1">
            <a:schemeClr val="accent5"/>
          </a:effectRef>
          <a:fontRef idx="minor">
            <a:schemeClr val="lt1"/>
          </a:fontRef>
        </p:style>
        <p:txBody>
          <a:bodyPr>
            <a:noAutofit/>
          </a:bodyPr>
          <a:lstStyle/>
          <a:p>
            <a:pPr marL="0" marR="0" lvl="0" indent="0" defTabSz="914400" rtl="0" eaLnBrk="1" fontAlgn="auto" latinLnBrk="0" hangingPunct="1">
              <a:lnSpc>
                <a:spcPct val="100000"/>
              </a:lnSpc>
              <a:spcBef>
                <a:spcPts val="0"/>
              </a:spcBef>
              <a:spcAft>
                <a:spcPts val="0"/>
              </a:spcAft>
              <a:tabLst/>
              <a:defRPr/>
            </a:pPr>
            <a:r>
              <a:rPr kumimoji="0" lang="it-IT" sz="3200" b="1" i="0" u="none" strike="noStrike" kern="1200" cap="none" spc="0" normalizeH="0" baseline="0" noProof="0" dirty="0">
                <a:ln>
                  <a:noFill/>
                </a:ln>
                <a:solidFill>
                  <a:prstClr val="black"/>
                </a:solidFill>
                <a:effectLst/>
                <a:uLnTx/>
                <a:uFillTx/>
                <a:latin typeface="Century Gothic" panose="020B0502020202020204"/>
                <a:ea typeface="+mn-ea"/>
                <a:cs typeface="+mn-cs"/>
              </a:rPr>
              <a:t>2^ tappa – BEATO CHI SA ASCOLTARE</a:t>
            </a:r>
            <a:br>
              <a:rPr kumimoji="0" lang="it-IT" sz="3200" b="1" i="0" u="none" strike="noStrike" kern="1200" cap="none" spc="0" normalizeH="0" baseline="0" noProof="0" dirty="0">
                <a:ln>
                  <a:noFill/>
                </a:ln>
                <a:solidFill>
                  <a:prstClr val="black"/>
                </a:solidFill>
                <a:effectLst/>
                <a:uLnTx/>
                <a:uFillTx/>
                <a:latin typeface="Century Gothic" panose="020B0502020202020204"/>
                <a:ea typeface="+mn-ea"/>
                <a:cs typeface="+mn-cs"/>
              </a:rPr>
            </a:br>
            <a:endParaRPr lang="it-IT" sz="3200" dirty="0"/>
          </a:p>
        </p:txBody>
      </p:sp>
      <p:sp>
        <p:nvSpPr>
          <p:cNvPr id="5" name="Segnaposto contenuto 4">
            <a:extLst>
              <a:ext uri="{FF2B5EF4-FFF2-40B4-BE49-F238E27FC236}">
                <a16:creationId xmlns:a16="http://schemas.microsoft.com/office/drawing/2014/main" id="{B52BFAE9-6CF4-CFCD-FA22-4375B68CA8A3}"/>
              </a:ext>
            </a:extLst>
          </p:cNvPr>
          <p:cNvSpPr>
            <a:spLocks noGrp="1"/>
          </p:cNvSpPr>
          <p:nvPr>
            <p:ph idx="1"/>
          </p:nvPr>
        </p:nvSpPr>
        <p:spPr>
          <a:xfrm>
            <a:off x="1211283" y="1341912"/>
            <a:ext cx="10293329" cy="4569310"/>
          </a:xfrm>
        </p:spPr>
        <p:txBody>
          <a:bodyPr>
            <a:normAutofit/>
          </a:bodyPr>
          <a:lstStyle/>
          <a:p>
            <a:pPr algn="just"/>
            <a:r>
              <a:rPr lang="it-IT" sz="3000" b="0" i="0" u="none" strike="noStrike" baseline="0" dirty="0">
                <a:solidFill>
                  <a:srgbClr val="000000"/>
                </a:solidFill>
                <a:latin typeface="Aptos" panose="020B0004020202020204" pitchFamily="34" charset="0"/>
              </a:rPr>
              <a:t>Qualunque percorso formativo e trasformativo deve partire da un sincero e profondo ascolto dell’altro. </a:t>
            </a:r>
          </a:p>
          <a:p>
            <a:pPr algn="just"/>
            <a:r>
              <a:rPr lang="it-IT" sz="3000" b="0" i="0" u="none" strike="noStrike" baseline="0" dirty="0">
                <a:solidFill>
                  <a:srgbClr val="000000"/>
                </a:solidFill>
                <a:latin typeface="Aptos" panose="020B0004020202020204" pitchFamily="34" charset="0"/>
              </a:rPr>
              <a:t>Ma cosa significa davvero ascoltare? E qual è la prima Parola che, come cristiani, siamo chiamati ad ascoltare? </a:t>
            </a:r>
          </a:p>
          <a:p>
            <a:pPr algn="just"/>
            <a:r>
              <a:rPr lang="it-IT" sz="3000" b="0" i="0" u="none" strike="noStrike" baseline="0" dirty="0">
                <a:solidFill>
                  <a:srgbClr val="000000"/>
                </a:solidFill>
                <a:latin typeface="Aptos" panose="020B0004020202020204" pitchFamily="34" charset="0"/>
              </a:rPr>
              <a:t>E’ significativo che già il popolo di Israele mettesse al centro proprio l’ascolto profondo come condizione per entrare in contatto con Dio: </a:t>
            </a:r>
            <a:r>
              <a:rPr lang="it-IT" sz="3000" b="1" i="1" u="none" strike="noStrike" baseline="0" dirty="0">
                <a:solidFill>
                  <a:srgbClr val="000000"/>
                </a:solidFill>
                <a:latin typeface="Aptos" panose="020B0004020202020204" pitchFamily="34" charset="0"/>
              </a:rPr>
              <a:t>Shemà Israel - </a:t>
            </a:r>
            <a:r>
              <a:rPr lang="it-IT" sz="3000" b="1" i="0" u="none" strike="noStrike" baseline="0" dirty="0">
                <a:solidFill>
                  <a:srgbClr val="000000"/>
                </a:solidFill>
                <a:latin typeface="Aptos" panose="020B0004020202020204" pitchFamily="34" charset="0"/>
              </a:rPr>
              <a:t>Ascolta Israele</a:t>
            </a:r>
            <a:r>
              <a:rPr lang="it-IT" sz="3000" b="0" i="0" u="none" strike="noStrike" baseline="0" dirty="0">
                <a:solidFill>
                  <a:srgbClr val="000000"/>
                </a:solidFill>
                <a:latin typeface="Aptos" panose="020B0004020202020204" pitchFamily="34" charset="0"/>
              </a:rPr>
              <a:t>. </a:t>
            </a:r>
            <a:endParaRPr lang="it-IT" sz="3000" dirty="0"/>
          </a:p>
        </p:txBody>
      </p:sp>
    </p:spTree>
    <p:extLst>
      <p:ext uri="{BB962C8B-B14F-4D97-AF65-F5344CB8AC3E}">
        <p14:creationId xmlns:p14="http://schemas.microsoft.com/office/powerpoint/2010/main" val="3768823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FEB941-1189-E956-A87B-96D96FE2611D}"/>
              </a:ext>
            </a:extLst>
          </p:cNvPr>
          <p:cNvSpPr>
            <a:spLocks noGrp="1"/>
          </p:cNvSpPr>
          <p:nvPr>
            <p:ph type="title"/>
          </p:nvPr>
        </p:nvSpPr>
        <p:spPr>
          <a:xfrm>
            <a:off x="2208810" y="261257"/>
            <a:ext cx="9191502" cy="534390"/>
          </a:xfrm>
        </p:spPr>
        <p:style>
          <a:lnRef idx="2">
            <a:schemeClr val="accent5">
              <a:shade val="15000"/>
            </a:schemeClr>
          </a:lnRef>
          <a:fillRef idx="1">
            <a:schemeClr val="accent5"/>
          </a:fillRef>
          <a:effectRef idx="0">
            <a:schemeClr val="accent5"/>
          </a:effectRef>
          <a:fontRef idx="minor">
            <a:schemeClr val="lt1"/>
          </a:fontRef>
        </p:style>
        <p:txBody>
          <a:bodyPr>
            <a:normAutofit fontScale="90000"/>
          </a:bodyPr>
          <a:lstStyle/>
          <a:p>
            <a:r>
              <a:rPr lang="it-IT" b="1" i="0" dirty="0">
                <a:solidFill>
                  <a:srgbClr val="000000"/>
                </a:solidFill>
                <a:effectLst/>
                <a:latin typeface="Times New Roman" panose="02020603050405020304" pitchFamily="18" charset="0"/>
              </a:rPr>
              <a:t>Deuteronomio 6:4-9</a:t>
            </a:r>
            <a:br>
              <a:rPr lang="it-IT" b="1" i="0" dirty="0">
                <a:solidFill>
                  <a:srgbClr val="000000"/>
                </a:solidFill>
                <a:effectLst/>
                <a:latin typeface="Times New Roman" panose="02020603050405020304" pitchFamily="18" charset="0"/>
              </a:rPr>
            </a:br>
            <a:endParaRPr lang="it-IT" dirty="0"/>
          </a:p>
        </p:txBody>
      </p:sp>
      <p:sp>
        <p:nvSpPr>
          <p:cNvPr id="3" name="Segnaposto contenuto 2">
            <a:extLst>
              <a:ext uri="{FF2B5EF4-FFF2-40B4-BE49-F238E27FC236}">
                <a16:creationId xmlns:a16="http://schemas.microsoft.com/office/drawing/2014/main" id="{0292785A-6FFF-9853-56CF-C30FE8BDD41F}"/>
              </a:ext>
            </a:extLst>
          </p:cNvPr>
          <p:cNvSpPr>
            <a:spLocks noGrp="1"/>
          </p:cNvSpPr>
          <p:nvPr>
            <p:ph idx="1"/>
          </p:nvPr>
        </p:nvSpPr>
        <p:spPr>
          <a:xfrm>
            <a:off x="1128157" y="795647"/>
            <a:ext cx="10604664" cy="5801096"/>
          </a:xfrm>
        </p:spPr>
        <p:txBody>
          <a:bodyPr>
            <a:normAutofit lnSpcReduction="10000"/>
          </a:bodyPr>
          <a:lstStyle/>
          <a:p>
            <a:pPr algn="l"/>
            <a:r>
              <a:rPr lang="it-IT" sz="3200" b="1" i="0" dirty="0">
                <a:solidFill>
                  <a:srgbClr val="000000"/>
                </a:solidFill>
                <a:effectLst/>
                <a:latin typeface="Times New Roman" panose="02020603050405020304" pitchFamily="18" charset="0"/>
              </a:rPr>
              <a:t>4</a:t>
            </a:r>
            <a:r>
              <a:rPr lang="it-IT" sz="3200" b="0" i="0" dirty="0">
                <a:solidFill>
                  <a:srgbClr val="000000"/>
                </a:solidFill>
                <a:effectLst/>
                <a:latin typeface="Times New Roman" panose="02020603050405020304" pitchFamily="18" charset="0"/>
              </a:rPr>
              <a:t> Ascolta, Israele: il Signore è il nostro Dio, il Signore è uno solo. </a:t>
            </a:r>
          </a:p>
          <a:p>
            <a:pPr algn="l"/>
            <a:r>
              <a:rPr lang="it-IT" sz="3200" b="1" i="0" dirty="0">
                <a:solidFill>
                  <a:srgbClr val="000000"/>
                </a:solidFill>
                <a:effectLst/>
                <a:latin typeface="Times New Roman" panose="02020603050405020304" pitchFamily="18" charset="0"/>
              </a:rPr>
              <a:t>5</a:t>
            </a:r>
            <a:r>
              <a:rPr lang="it-IT" sz="3200" b="0" i="0" dirty="0">
                <a:solidFill>
                  <a:srgbClr val="000000"/>
                </a:solidFill>
                <a:effectLst/>
                <a:latin typeface="Times New Roman" panose="02020603050405020304" pitchFamily="18" charset="0"/>
              </a:rPr>
              <a:t> Tu amerai il Signore tuo Dio con tutto il cuore, con tutta l'anima e con tutte le forze. </a:t>
            </a:r>
          </a:p>
          <a:p>
            <a:pPr algn="l"/>
            <a:r>
              <a:rPr lang="it-IT" sz="3200" b="1" i="0" dirty="0">
                <a:solidFill>
                  <a:srgbClr val="000000"/>
                </a:solidFill>
                <a:effectLst/>
                <a:latin typeface="Times New Roman" panose="02020603050405020304" pitchFamily="18" charset="0"/>
              </a:rPr>
              <a:t>6</a:t>
            </a:r>
            <a:r>
              <a:rPr lang="it-IT" sz="3200" b="0" i="0" dirty="0">
                <a:solidFill>
                  <a:srgbClr val="000000"/>
                </a:solidFill>
                <a:effectLst/>
                <a:latin typeface="Times New Roman" panose="02020603050405020304" pitchFamily="18" charset="0"/>
              </a:rPr>
              <a:t> Questi precetti che oggi ti dò, ti stiano fissi nel cuore; </a:t>
            </a:r>
          </a:p>
          <a:p>
            <a:pPr algn="l"/>
            <a:r>
              <a:rPr lang="it-IT" sz="3200" b="1" i="0" dirty="0">
                <a:solidFill>
                  <a:srgbClr val="000000"/>
                </a:solidFill>
                <a:effectLst/>
                <a:latin typeface="Times New Roman" panose="02020603050405020304" pitchFamily="18" charset="0"/>
              </a:rPr>
              <a:t>7</a:t>
            </a:r>
            <a:r>
              <a:rPr lang="it-IT" sz="3200" b="0" i="0" dirty="0">
                <a:solidFill>
                  <a:srgbClr val="000000"/>
                </a:solidFill>
                <a:effectLst/>
                <a:latin typeface="Times New Roman" panose="02020603050405020304" pitchFamily="18" charset="0"/>
              </a:rPr>
              <a:t> li ripeterai ai tuoi figli, ne parlerai quando sarai seduto in casa tua, quando camminerai per via, quando ti coricherai e quando ti alzerai. </a:t>
            </a:r>
          </a:p>
          <a:p>
            <a:pPr algn="l"/>
            <a:r>
              <a:rPr lang="it-IT" sz="3200" b="1" i="0" dirty="0">
                <a:solidFill>
                  <a:srgbClr val="000000"/>
                </a:solidFill>
                <a:effectLst/>
                <a:latin typeface="Times New Roman" panose="02020603050405020304" pitchFamily="18" charset="0"/>
              </a:rPr>
              <a:t>8</a:t>
            </a:r>
            <a:r>
              <a:rPr lang="it-IT" sz="3200" b="0" i="0" dirty="0">
                <a:solidFill>
                  <a:srgbClr val="000000"/>
                </a:solidFill>
                <a:effectLst/>
                <a:latin typeface="Times New Roman" panose="02020603050405020304" pitchFamily="18" charset="0"/>
              </a:rPr>
              <a:t> Te li legherai alla mano come un segno, ti saranno come un pendaglio tra gli occhi </a:t>
            </a:r>
          </a:p>
          <a:p>
            <a:pPr algn="l"/>
            <a:r>
              <a:rPr lang="it-IT" sz="3200" b="1" i="0" dirty="0">
                <a:solidFill>
                  <a:srgbClr val="000000"/>
                </a:solidFill>
                <a:effectLst/>
                <a:latin typeface="Times New Roman" panose="02020603050405020304" pitchFamily="18" charset="0"/>
              </a:rPr>
              <a:t>9</a:t>
            </a:r>
            <a:r>
              <a:rPr lang="it-IT" sz="3200" b="0" i="0" dirty="0">
                <a:solidFill>
                  <a:srgbClr val="000000"/>
                </a:solidFill>
                <a:effectLst/>
                <a:latin typeface="Times New Roman" panose="02020603050405020304" pitchFamily="18" charset="0"/>
              </a:rPr>
              <a:t> e li scriverai sugli stipiti della tua casa e sulle tue porte.</a:t>
            </a:r>
          </a:p>
          <a:p>
            <a:endParaRPr lang="it-IT" dirty="0"/>
          </a:p>
        </p:txBody>
      </p:sp>
    </p:spTree>
    <p:extLst>
      <p:ext uri="{BB962C8B-B14F-4D97-AF65-F5344CB8AC3E}">
        <p14:creationId xmlns:p14="http://schemas.microsoft.com/office/powerpoint/2010/main" val="13002709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93E381-3942-9B48-07A1-FCE17A2E867C}"/>
              </a:ext>
            </a:extLst>
          </p:cNvPr>
          <p:cNvSpPr>
            <a:spLocks noGrp="1"/>
          </p:cNvSpPr>
          <p:nvPr>
            <p:ph type="title"/>
          </p:nvPr>
        </p:nvSpPr>
        <p:spPr>
          <a:xfrm>
            <a:off x="2592925" y="624110"/>
            <a:ext cx="8911687" cy="646550"/>
          </a:xfrm>
        </p:spPr>
        <p:style>
          <a:lnRef idx="3">
            <a:schemeClr val="lt1"/>
          </a:lnRef>
          <a:fillRef idx="1">
            <a:schemeClr val="accent5"/>
          </a:fillRef>
          <a:effectRef idx="1">
            <a:schemeClr val="accent5"/>
          </a:effectRef>
          <a:fontRef idx="minor">
            <a:schemeClr val="lt1"/>
          </a:fontRef>
        </p:style>
        <p:txBody>
          <a:bodyPr>
            <a:noAutofit/>
          </a:bodyPr>
          <a:lstStyle/>
          <a:p>
            <a:pPr marL="342900" marR="0" lvl="0" indent="-342900" defTabSz="457200" rtl="0" eaLnBrk="1" fontAlgn="auto" latinLnBrk="0" hangingPunct="1">
              <a:lnSpc>
                <a:spcPct val="100000"/>
              </a:lnSpc>
              <a:spcBef>
                <a:spcPts val="1000"/>
              </a:spcBef>
              <a:spcAft>
                <a:spcPts val="0"/>
              </a:spcAft>
              <a:tabLst/>
              <a:defRPr/>
            </a:pPr>
            <a:r>
              <a:rPr kumimoji="0" lang="it-IT"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rPr>
              <a:t>Luca 11,27-28</a:t>
            </a:r>
            <a:endParaRPr lang="it-IT" sz="2800" dirty="0"/>
          </a:p>
        </p:txBody>
      </p:sp>
      <p:sp>
        <p:nvSpPr>
          <p:cNvPr id="3" name="Segnaposto contenuto 2">
            <a:extLst>
              <a:ext uri="{FF2B5EF4-FFF2-40B4-BE49-F238E27FC236}">
                <a16:creationId xmlns:a16="http://schemas.microsoft.com/office/drawing/2014/main" id="{765E72D9-E080-C40E-6D76-703E55114343}"/>
              </a:ext>
            </a:extLst>
          </p:cNvPr>
          <p:cNvSpPr>
            <a:spLocks noGrp="1"/>
          </p:cNvSpPr>
          <p:nvPr>
            <p:ph idx="1"/>
          </p:nvPr>
        </p:nvSpPr>
        <p:spPr>
          <a:xfrm>
            <a:off x="1484416" y="2133600"/>
            <a:ext cx="10020196" cy="3777622"/>
          </a:xfrm>
        </p:spPr>
        <p:txBody>
          <a:bodyPr/>
          <a:lstStyle/>
          <a:p>
            <a:pPr algn="l"/>
            <a:r>
              <a:rPr lang="it-IT" sz="3200" b="1" i="0" dirty="0">
                <a:solidFill>
                  <a:srgbClr val="000000"/>
                </a:solidFill>
                <a:effectLst/>
                <a:latin typeface="Times New Roman" panose="02020603050405020304" pitchFamily="18" charset="0"/>
              </a:rPr>
              <a:t>27</a:t>
            </a:r>
            <a:r>
              <a:rPr lang="it-IT" sz="3200" b="0" i="0" dirty="0">
                <a:solidFill>
                  <a:srgbClr val="000000"/>
                </a:solidFill>
                <a:effectLst/>
                <a:latin typeface="Times New Roman" panose="02020603050405020304" pitchFamily="18" charset="0"/>
              </a:rPr>
              <a:t> Mentre diceva questo, una donna alzò la voce di mezzo alla folla e disse: «Beato il ventre che ti ha portato e il seno da cui hai preso il latte!». </a:t>
            </a:r>
          </a:p>
          <a:p>
            <a:pPr algn="l"/>
            <a:r>
              <a:rPr lang="it-IT" sz="3200" b="1" i="0" dirty="0">
                <a:solidFill>
                  <a:srgbClr val="000000"/>
                </a:solidFill>
                <a:effectLst/>
                <a:latin typeface="Times New Roman" panose="02020603050405020304" pitchFamily="18" charset="0"/>
              </a:rPr>
              <a:t>28</a:t>
            </a:r>
            <a:r>
              <a:rPr lang="it-IT" sz="3200" b="0" i="0" dirty="0">
                <a:solidFill>
                  <a:srgbClr val="000000"/>
                </a:solidFill>
                <a:effectLst/>
                <a:latin typeface="Times New Roman" panose="02020603050405020304" pitchFamily="18" charset="0"/>
              </a:rPr>
              <a:t> Ma egli disse: «Beati piuttosto coloro che ascoltano la parola di Dio e la osservano!».</a:t>
            </a:r>
          </a:p>
          <a:p>
            <a:endParaRPr lang="it-IT" dirty="0"/>
          </a:p>
        </p:txBody>
      </p:sp>
    </p:spTree>
    <p:extLst>
      <p:ext uri="{BB962C8B-B14F-4D97-AF65-F5344CB8AC3E}">
        <p14:creationId xmlns:p14="http://schemas.microsoft.com/office/powerpoint/2010/main" val="13937842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EC692B-49AB-5D76-BD6D-1EBEACDFCBF5}"/>
              </a:ext>
            </a:extLst>
          </p:cNvPr>
          <p:cNvSpPr>
            <a:spLocks noGrp="1"/>
          </p:cNvSpPr>
          <p:nvPr>
            <p:ph type="title"/>
          </p:nvPr>
        </p:nvSpPr>
        <p:spPr>
          <a:xfrm>
            <a:off x="2517569" y="261257"/>
            <a:ext cx="8987043" cy="706581"/>
          </a:xfrm>
        </p:spPr>
        <p:style>
          <a:lnRef idx="2">
            <a:schemeClr val="accent5">
              <a:shade val="15000"/>
            </a:schemeClr>
          </a:lnRef>
          <a:fillRef idx="1">
            <a:schemeClr val="accent5"/>
          </a:fillRef>
          <a:effectRef idx="0">
            <a:schemeClr val="accent5"/>
          </a:effectRef>
          <a:fontRef idx="minor">
            <a:schemeClr val="lt1"/>
          </a:fontRef>
        </p:style>
        <p:txBody>
          <a:bodyPr/>
          <a:lstStyle/>
          <a:p>
            <a:r>
              <a:rPr lang="it-IT" dirty="0"/>
              <a:t>Articolo 4 della Regola dell’OFS</a:t>
            </a:r>
          </a:p>
        </p:txBody>
      </p:sp>
      <p:sp>
        <p:nvSpPr>
          <p:cNvPr id="3" name="Segnaposto contenuto 2">
            <a:extLst>
              <a:ext uri="{FF2B5EF4-FFF2-40B4-BE49-F238E27FC236}">
                <a16:creationId xmlns:a16="http://schemas.microsoft.com/office/drawing/2014/main" id="{4441014A-2ACD-A27E-458D-F97333681D9C}"/>
              </a:ext>
            </a:extLst>
          </p:cNvPr>
          <p:cNvSpPr>
            <a:spLocks noGrp="1"/>
          </p:cNvSpPr>
          <p:nvPr>
            <p:ph idx="1"/>
          </p:nvPr>
        </p:nvSpPr>
        <p:spPr>
          <a:xfrm>
            <a:off x="1104405" y="1401288"/>
            <a:ext cx="10580914" cy="4916384"/>
          </a:xfrm>
        </p:spPr>
        <p:txBody>
          <a:bodyPr>
            <a:normAutofit/>
          </a:bodyPr>
          <a:lstStyle/>
          <a:p>
            <a:r>
              <a:rPr lang="it-IT" sz="2800" dirty="0">
                <a:latin typeface="Aptos" panose="020B0004020202020204" pitchFamily="34" charset="0"/>
              </a:rPr>
              <a:t>«La Regola e la vita dei francescani secolari è questa: osservare il Vangelo di nostro Signore Gesù Cristo secondo l’esempio di san Francesco d’Assisi, il quale del Cristo fece l’ispiratore e il centro della sua vita con Dio e con gli uomini, Cristo, dono dell’amore del Padre, è la via a Lui, è la verità nella quale lo Spirito Santo ci introduce, è la vita che egli è venuto a dare in sovrabbondanza» </a:t>
            </a:r>
          </a:p>
          <a:p>
            <a:r>
              <a:rPr lang="it-IT" sz="2800" dirty="0">
                <a:latin typeface="Aptos" panose="020B0004020202020204" pitchFamily="34" charset="0"/>
              </a:rPr>
              <a:t>«I francescani secolari si impegnino, inoltre, ad una assidua lettura del Vangelo, passando dal Vangelo alla vita e dalla vita al Vangelo» </a:t>
            </a:r>
          </a:p>
        </p:txBody>
      </p:sp>
    </p:spTree>
    <p:extLst>
      <p:ext uri="{BB962C8B-B14F-4D97-AF65-F5344CB8AC3E}">
        <p14:creationId xmlns:p14="http://schemas.microsoft.com/office/powerpoint/2010/main" val="1465880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636F547A-49CF-C978-9366-023CDF78DA62}"/>
              </a:ext>
            </a:extLst>
          </p:cNvPr>
          <p:cNvSpPr txBox="1"/>
          <p:nvPr/>
        </p:nvSpPr>
        <p:spPr>
          <a:xfrm>
            <a:off x="2291938" y="1460665"/>
            <a:ext cx="8247607" cy="2923877"/>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it-IT" sz="1200" b="0" i="0" u="none" strike="noStrike" kern="1200" cap="none" spc="0" normalizeH="0" baseline="0" noProof="0" dirty="0">
              <a:ln>
                <a:noFill/>
              </a:ln>
              <a:solidFill>
                <a:srgbClr val="000000"/>
              </a:solidFill>
              <a:effectLst/>
              <a:uLnTx/>
              <a:uFillTx/>
              <a:latin typeface="Trebuchet MS" panose="020B0603020202020204" pitchFamily="34"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it-IT" sz="4400" b="0" i="0" u="none" strike="noStrike" kern="1200" cap="none" spc="0" normalizeH="0" baseline="0" noProof="0" dirty="0">
                <a:ln>
                  <a:noFill/>
                </a:ln>
                <a:solidFill>
                  <a:srgbClr val="90C224"/>
                </a:solidFill>
                <a:effectLst/>
                <a:uLnTx/>
                <a:uFillTx/>
                <a:latin typeface="Trebuchet MS" panose="020B0603020202020204" pitchFamily="34" charset="0"/>
                <a:ea typeface="+mn-ea"/>
                <a:cs typeface="+mn-cs"/>
              </a:rPr>
              <a:t>Da dove siamo partiti</a:t>
            </a:r>
          </a:p>
          <a:p>
            <a:pPr marL="0" marR="108360" lvl="0" indent="0" algn="l" defTabSz="457200" rtl="0" eaLnBrk="1" fontAlgn="auto" latinLnBrk="0" hangingPunct="1">
              <a:lnSpc>
                <a:spcPct val="100000"/>
              </a:lnSpc>
              <a:spcBef>
                <a:spcPts val="0"/>
              </a:spcBef>
              <a:spcAft>
                <a:spcPts val="0"/>
              </a:spcAft>
              <a:buClrTx/>
              <a:buSzTx/>
              <a:buFontTx/>
              <a:buNone/>
              <a:tabLst/>
              <a:defRPr/>
            </a:pPr>
            <a:r>
              <a:rPr kumimoji="0" lang="it-IT" sz="3200" b="0" i="0" u="none" strike="noStrike" kern="1200" cap="none" spc="0" normalizeH="0" baseline="0" noProof="0" dirty="0">
                <a:ln>
                  <a:noFill/>
                </a:ln>
                <a:solidFill>
                  <a:srgbClr val="3D3D3D"/>
                </a:solidFill>
                <a:effectLst/>
                <a:uLnTx/>
                <a:uFillTx/>
                <a:latin typeface="Trebuchet MS" panose="020B0603020202020204" pitchFamily="34" charset="0"/>
                <a:ea typeface="+mn-ea"/>
                <a:cs typeface="+mn-cs"/>
              </a:rPr>
              <a:t>Il discorso di papa Francesco a Firenze</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it-IT" sz="3200" b="0" i="0" u="none" strike="noStrike" kern="1200" cap="none" spc="0" normalizeH="0" baseline="0" noProof="0" dirty="0">
                <a:ln>
                  <a:noFill/>
                </a:ln>
                <a:solidFill>
                  <a:srgbClr val="3D3D3D"/>
                </a:solidFill>
                <a:effectLst/>
                <a:uLnTx/>
                <a:uFillTx/>
                <a:latin typeface="Trebuchet MS" panose="020B0603020202020204" pitchFamily="34" charset="0"/>
                <a:ea typeface="+mn-ea"/>
                <a:cs typeface="+mn-cs"/>
              </a:rPr>
              <a:t>2022 –2023: UMANITA’ UMILE</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it-IT" sz="3200" b="0" i="0" u="none" strike="noStrike" kern="1200" cap="none" spc="0" normalizeH="0" baseline="0" noProof="0" dirty="0">
                <a:ln>
                  <a:noFill/>
                </a:ln>
                <a:solidFill>
                  <a:srgbClr val="3D3D3D"/>
                </a:solidFill>
                <a:effectLst/>
                <a:uLnTx/>
                <a:uFillTx/>
                <a:latin typeface="Trebuchet MS" panose="020B0603020202020204" pitchFamily="34" charset="0"/>
                <a:ea typeface="+mn-ea"/>
                <a:cs typeface="+mn-cs"/>
              </a:rPr>
              <a:t>2023 –2024: UMANITA’ DISINTERESSATA</a:t>
            </a: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it-IT" sz="3200" b="0" i="0" u="heavy" strike="noStrike" kern="1200" cap="none" spc="0" normalizeH="0" baseline="0" noProof="0" dirty="0">
                <a:ln>
                  <a:noFill/>
                </a:ln>
                <a:solidFill>
                  <a:srgbClr val="3D3D3D"/>
                </a:solidFill>
                <a:effectLst/>
                <a:uLnTx/>
                <a:uFill>
                  <a:solidFill>
                    <a:srgbClr val="FF0000"/>
                  </a:solidFill>
                </a:uFill>
                <a:latin typeface="Trebuchet MS" panose="020B0603020202020204" pitchFamily="34" charset="0"/>
                <a:ea typeface="+mn-ea"/>
                <a:cs typeface="+mn-cs"/>
              </a:rPr>
              <a:t>2024 –2025: UMANITA’ BEATA</a:t>
            </a:r>
          </a:p>
        </p:txBody>
      </p:sp>
      <p:pic>
        <p:nvPicPr>
          <p:cNvPr id="5" name="Immagine 4">
            <a:extLst>
              <a:ext uri="{FF2B5EF4-FFF2-40B4-BE49-F238E27FC236}">
                <a16:creationId xmlns:a16="http://schemas.microsoft.com/office/drawing/2014/main" id="{AF8D0DEA-8E3E-E6AB-74B8-FF62C6F1704F}"/>
              </a:ext>
            </a:extLst>
          </p:cNvPr>
          <p:cNvPicPr>
            <a:picLocks noChangeAspect="1"/>
          </p:cNvPicPr>
          <p:nvPr/>
        </p:nvPicPr>
        <p:blipFill>
          <a:blip r:embed="rId2"/>
          <a:stretch>
            <a:fillRect/>
          </a:stretch>
        </p:blipFill>
        <p:spPr>
          <a:xfrm>
            <a:off x="10539545" y="5185795"/>
            <a:ext cx="837016" cy="1068479"/>
          </a:xfrm>
          <a:prstGeom prst="rect">
            <a:avLst/>
          </a:prstGeom>
        </p:spPr>
      </p:pic>
    </p:spTree>
    <p:extLst>
      <p:ext uri="{BB962C8B-B14F-4D97-AF65-F5344CB8AC3E}">
        <p14:creationId xmlns:p14="http://schemas.microsoft.com/office/powerpoint/2010/main" val="1187827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002C63-8BD2-ABCF-86F0-D76AD72D9A0A}"/>
              </a:ext>
            </a:extLst>
          </p:cNvPr>
          <p:cNvSpPr>
            <a:spLocks noGrp="1"/>
          </p:cNvSpPr>
          <p:nvPr>
            <p:ph type="title"/>
          </p:nvPr>
        </p:nvSpPr>
        <p:spPr>
          <a:xfrm>
            <a:off x="1793175" y="130630"/>
            <a:ext cx="8550234" cy="629392"/>
          </a:xfrm>
        </p:spPr>
        <p:style>
          <a:lnRef idx="2">
            <a:schemeClr val="accent5">
              <a:shade val="15000"/>
            </a:schemeClr>
          </a:lnRef>
          <a:fillRef idx="1">
            <a:schemeClr val="accent5"/>
          </a:fillRef>
          <a:effectRef idx="0">
            <a:schemeClr val="accent5"/>
          </a:effectRef>
          <a:fontRef idx="minor">
            <a:schemeClr val="lt1"/>
          </a:fontRef>
        </p:style>
        <p:txBody>
          <a:bodyPr>
            <a:normAutofit fontScale="90000"/>
          </a:bodyPr>
          <a:lstStyle/>
          <a:p>
            <a:r>
              <a:rPr lang="it-IT" sz="3600" b="0" i="1" u="none" strike="noStrike" baseline="0" dirty="0">
                <a:solidFill>
                  <a:srgbClr val="0E455F"/>
                </a:solidFill>
                <a:latin typeface="Aptos" panose="020B0004020202020204" pitchFamily="34" charset="0"/>
              </a:rPr>
              <a:t>CONTRIBUTI SU FVS </a:t>
            </a:r>
            <a:endParaRPr lang="it-IT" dirty="0"/>
          </a:p>
        </p:txBody>
      </p:sp>
      <p:sp>
        <p:nvSpPr>
          <p:cNvPr id="3" name="Segnaposto contenuto 2">
            <a:extLst>
              <a:ext uri="{FF2B5EF4-FFF2-40B4-BE49-F238E27FC236}">
                <a16:creationId xmlns:a16="http://schemas.microsoft.com/office/drawing/2014/main" id="{956300CC-5482-EC9B-C34F-ABD60E79D50E}"/>
              </a:ext>
            </a:extLst>
          </p:cNvPr>
          <p:cNvSpPr>
            <a:spLocks noGrp="1"/>
          </p:cNvSpPr>
          <p:nvPr>
            <p:ph idx="1"/>
          </p:nvPr>
        </p:nvSpPr>
        <p:spPr>
          <a:xfrm>
            <a:off x="1092531" y="760021"/>
            <a:ext cx="10604664" cy="5605153"/>
          </a:xfrm>
        </p:spPr>
        <p:txBody>
          <a:bodyPr>
            <a:normAutofit fontScale="92500" lnSpcReduction="10000"/>
          </a:bodyPr>
          <a:lstStyle/>
          <a:p>
            <a:pPr algn="l"/>
            <a:endParaRPr lang="it-IT" sz="2000" b="0" i="0" u="none" strike="noStrike" baseline="0" dirty="0">
              <a:solidFill>
                <a:srgbClr val="000000"/>
              </a:solidFill>
              <a:latin typeface="Aptos" panose="020B0004020202020204" pitchFamily="34" charset="0"/>
            </a:endParaRPr>
          </a:p>
          <a:p>
            <a:pPr algn="just"/>
            <a:r>
              <a:rPr lang="it-IT" sz="2800" b="1" i="0" u="none" strike="noStrike" baseline="0" dirty="0">
                <a:solidFill>
                  <a:srgbClr val="000000"/>
                </a:solidFill>
                <a:latin typeface="Aptos" panose="020B0004020202020204" pitchFamily="34" charset="0"/>
              </a:rPr>
              <a:t>Rifermento biblico-teologico</a:t>
            </a:r>
            <a:r>
              <a:rPr lang="it-IT" sz="2800" b="0" i="0" u="none" strike="noStrike" baseline="0" dirty="0">
                <a:solidFill>
                  <a:srgbClr val="000000"/>
                </a:solidFill>
                <a:latin typeface="Aptos" panose="020B0004020202020204" pitchFamily="34" charset="0"/>
              </a:rPr>
              <a:t>: </a:t>
            </a:r>
            <a:r>
              <a:rPr lang="it-IT" sz="2800" b="0" i="0" u="none" strike="noStrike" baseline="0" dirty="0">
                <a:solidFill>
                  <a:srgbClr val="000000"/>
                </a:solidFill>
                <a:latin typeface="Algerian" panose="04020705040A02060702" pitchFamily="82" charset="0"/>
              </a:rPr>
              <a:t>Apocalisse 1,3</a:t>
            </a:r>
            <a:r>
              <a:rPr lang="it-IT" sz="2800" b="0" i="0" u="none" strike="noStrike" baseline="0" dirty="0">
                <a:solidFill>
                  <a:srgbClr val="000000"/>
                </a:solidFill>
                <a:latin typeface="Aptos" panose="020B0004020202020204" pitchFamily="34" charset="0"/>
              </a:rPr>
              <a:t>: </a:t>
            </a:r>
            <a:r>
              <a:rPr lang="it-IT" sz="2800" b="1" i="1" u="none" strike="noStrike" baseline="0" dirty="0">
                <a:solidFill>
                  <a:schemeClr val="accent6">
                    <a:lumMod val="75000"/>
                  </a:schemeClr>
                </a:solidFill>
                <a:latin typeface="Aptos" panose="020B0004020202020204" pitchFamily="34" charset="0"/>
              </a:rPr>
              <a:t>Beato chi legge e beati coloro che ascoltano le parole di questa profezia e mettono in pratica le cose che vi sono scritte. Perché il tempo è vicino. </a:t>
            </a:r>
          </a:p>
          <a:p>
            <a:pPr algn="just"/>
            <a:r>
              <a:rPr lang="it-IT" sz="2800" b="0" i="0" u="none" strike="noStrike" baseline="0" dirty="0">
                <a:solidFill>
                  <a:srgbClr val="000000"/>
                </a:solidFill>
                <a:latin typeface="Aptos" panose="020B0004020202020204" pitchFamily="34" charset="0"/>
              </a:rPr>
              <a:t> </a:t>
            </a:r>
            <a:r>
              <a:rPr lang="it-IT" sz="2800" b="1" i="0" u="none" strike="noStrike" baseline="0" dirty="0">
                <a:solidFill>
                  <a:srgbClr val="000000"/>
                </a:solidFill>
                <a:latin typeface="Aptos" panose="020B0004020202020204" pitchFamily="34" charset="0"/>
              </a:rPr>
              <a:t>Riferimento francescano</a:t>
            </a:r>
            <a:r>
              <a:rPr lang="it-IT" sz="2800" b="0" i="0" u="none" strike="noStrike" baseline="0" dirty="0">
                <a:solidFill>
                  <a:srgbClr val="000000"/>
                </a:solidFill>
                <a:latin typeface="Aptos" panose="020B0004020202020204" pitchFamily="34" charset="0"/>
              </a:rPr>
              <a:t>: </a:t>
            </a:r>
            <a:r>
              <a:rPr lang="it-IT" sz="2800" b="0" i="0" u="none" strike="noStrike" baseline="0" dirty="0">
                <a:solidFill>
                  <a:srgbClr val="000000"/>
                </a:solidFill>
                <a:latin typeface="Algerian" panose="04020705040A02060702" pitchFamily="82" charset="0"/>
              </a:rPr>
              <a:t>Ammonizione VI</a:t>
            </a:r>
            <a:r>
              <a:rPr lang="it-IT" sz="2800" b="0" i="0" u="none" strike="noStrike" baseline="0" dirty="0">
                <a:solidFill>
                  <a:srgbClr val="000000"/>
                </a:solidFill>
                <a:latin typeface="Aptos" panose="020B0004020202020204" pitchFamily="34" charset="0"/>
              </a:rPr>
              <a:t>: </a:t>
            </a:r>
            <a:r>
              <a:rPr lang="it-IT" sz="2800" b="1" i="1" u="none" strike="noStrike" baseline="0" dirty="0">
                <a:solidFill>
                  <a:schemeClr val="accent6">
                    <a:lumMod val="75000"/>
                  </a:schemeClr>
                </a:solidFill>
                <a:latin typeface="Aptos" panose="020B0004020202020204" pitchFamily="34" charset="0"/>
              </a:rPr>
              <a:t>Guardiamo con attenzione, fratelli tutti, il buon pastore che per salvare le sue pecore sostenne la passione della croce. Le pecore del Signore l’hanno seguito nella tribolazione e persecuzione, nell’ignominia e nella fame, nella infermità e nella tentazione e in altre simili cose; e ne hanno ricevuto in cambio dal Signore la vita eterna. Perciò è grande vergogna per noi servi di Dio, che i santi abbiano compiuto queste opere e noi vogliamo ricevere gloria e onore con il semplice raccontarle! </a:t>
            </a:r>
          </a:p>
          <a:p>
            <a:r>
              <a:rPr lang="it-IT" sz="2800" b="0" i="0" u="none" strike="noStrike" baseline="0" dirty="0">
                <a:solidFill>
                  <a:srgbClr val="000000"/>
                </a:solidFill>
                <a:latin typeface="Aptos" panose="020B0004020202020204" pitchFamily="34" charset="0"/>
              </a:rPr>
              <a:t> </a:t>
            </a:r>
            <a:r>
              <a:rPr lang="it-IT" sz="2800" b="1" i="0" u="none" strike="noStrike" baseline="0" dirty="0">
                <a:solidFill>
                  <a:srgbClr val="000000"/>
                </a:solidFill>
                <a:latin typeface="Aptos" panose="020B0004020202020204" pitchFamily="34" charset="0"/>
              </a:rPr>
              <a:t>Laboratorio sulla conversazione spirituale </a:t>
            </a:r>
            <a:r>
              <a:rPr lang="it-IT" sz="2800" b="0" i="0" u="none" strike="noStrike" baseline="0" dirty="0">
                <a:solidFill>
                  <a:srgbClr val="000000"/>
                </a:solidFill>
                <a:latin typeface="Aptos" panose="020B0004020202020204" pitchFamily="34" charset="0"/>
              </a:rPr>
              <a:t>(metodo sinodale); </a:t>
            </a:r>
          </a:p>
        </p:txBody>
      </p:sp>
    </p:spTree>
    <p:extLst>
      <p:ext uri="{BB962C8B-B14F-4D97-AF65-F5344CB8AC3E}">
        <p14:creationId xmlns:p14="http://schemas.microsoft.com/office/powerpoint/2010/main" val="41565076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8CF0EA-DFD7-E4B5-BA02-10D64B212750}"/>
              </a:ext>
            </a:extLst>
          </p:cNvPr>
          <p:cNvSpPr>
            <a:spLocks noGrp="1"/>
          </p:cNvSpPr>
          <p:nvPr>
            <p:ph type="title"/>
          </p:nvPr>
        </p:nvSpPr>
        <p:spPr>
          <a:xfrm>
            <a:off x="1615044" y="0"/>
            <a:ext cx="9927771" cy="1472541"/>
          </a:xfrm>
        </p:spPr>
        <p:txBody>
          <a:bodyPr>
            <a:normAutofit/>
          </a:bodyPr>
          <a:lstStyle/>
          <a:p>
            <a:r>
              <a:rPr lang="it-IT" sz="2900" b="0" i="1" u="none" strike="noStrike" baseline="0" dirty="0">
                <a:solidFill>
                  <a:srgbClr val="0E455F"/>
                </a:solidFill>
                <a:latin typeface="Aptos" panose="020B0004020202020204" pitchFamily="34" charset="0"/>
              </a:rPr>
              <a:t>APPROFONDIMENTI </a:t>
            </a:r>
            <a:br>
              <a:rPr lang="it-IT" sz="2900" b="0" i="0" u="none" strike="noStrike" baseline="0" dirty="0">
                <a:solidFill>
                  <a:srgbClr val="0E455F"/>
                </a:solidFill>
                <a:latin typeface="Aptos" panose="020B0004020202020204" pitchFamily="34" charset="0"/>
              </a:rPr>
            </a:br>
            <a:r>
              <a:rPr lang="it-IT" sz="2900" b="1" i="0" u="none" strike="noStrike" baseline="0" dirty="0">
                <a:solidFill>
                  <a:srgbClr val="000000"/>
                </a:solidFill>
                <a:latin typeface="Aptos" panose="020B0004020202020204" pitchFamily="34" charset="0"/>
              </a:rPr>
              <a:t>L’ascolto come cuore della conversione e dell’esperienza spirituale </a:t>
            </a:r>
            <a:endParaRPr lang="it-IT" sz="2900" dirty="0"/>
          </a:p>
        </p:txBody>
      </p:sp>
      <p:sp>
        <p:nvSpPr>
          <p:cNvPr id="3" name="Segnaposto contenuto 2">
            <a:extLst>
              <a:ext uri="{FF2B5EF4-FFF2-40B4-BE49-F238E27FC236}">
                <a16:creationId xmlns:a16="http://schemas.microsoft.com/office/drawing/2014/main" id="{CE489201-C703-4535-35DD-746848BBD8CA}"/>
              </a:ext>
            </a:extLst>
          </p:cNvPr>
          <p:cNvSpPr>
            <a:spLocks noGrp="1"/>
          </p:cNvSpPr>
          <p:nvPr>
            <p:ph idx="1"/>
          </p:nvPr>
        </p:nvSpPr>
        <p:spPr>
          <a:xfrm>
            <a:off x="783771" y="1436914"/>
            <a:ext cx="11150930" cy="4857008"/>
          </a:xfrm>
        </p:spPr>
        <p:txBody>
          <a:bodyPr>
            <a:normAutofit fontScale="92500"/>
          </a:bodyPr>
          <a:lstStyle/>
          <a:p>
            <a:r>
              <a:rPr lang="it-IT" sz="3000" b="1" i="1" u="none" strike="noStrike" baseline="0" dirty="0">
                <a:solidFill>
                  <a:srgbClr val="002060"/>
                </a:solidFill>
                <a:latin typeface="Aptos" panose="020B0004020202020204" pitchFamily="34" charset="0"/>
              </a:rPr>
              <a:t>“Annunziamo a voi la vita eterna, che era presso il Padre e si manifestò a noi: vi annunziamo ciò che abbiamo veduto e udito, affinché anche voi siate in comunione con noi, e la nostra comunione sia col Padre e col Figlio suo Gesù Cristo”» </a:t>
            </a:r>
            <a:r>
              <a:rPr lang="it-IT" sz="3000" b="0" i="0" u="none" strike="noStrike" baseline="0" dirty="0">
                <a:solidFill>
                  <a:srgbClr val="000000"/>
                </a:solidFill>
                <a:latin typeface="Aptos" panose="020B0004020202020204" pitchFamily="34" charset="0"/>
              </a:rPr>
              <a:t>(1Gv 1,2-3). </a:t>
            </a:r>
          </a:p>
          <a:p>
            <a:r>
              <a:rPr lang="it-IT" sz="2200" b="0" i="0" u="none" strike="noStrike" baseline="0" dirty="0">
                <a:solidFill>
                  <a:srgbClr val="000000"/>
                </a:solidFill>
                <a:latin typeface="Aptos" panose="020B0004020202020204" pitchFamily="34" charset="0"/>
              </a:rPr>
              <a:t>Dalla Dei </a:t>
            </a:r>
            <a:r>
              <a:rPr lang="it-IT" sz="2200" b="0" i="0" u="none" strike="noStrike" baseline="0" dirty="0" err="1">
                <a:solidFill>
                  <a:srgbClr val="000000"/>
                </a:solidFill>
                <a:latin typeface="Aptos" panose="020B0004020202020204" pitchFamily="34" charset="0"/>
              </a:rPr>
              <a:t>Verbum</a:t>
            </a:r>
            <a:r>
              <a:rPr lang="it-IT" sz="2200" b="0" i="0" u="none" strike="noStrike" baseline="0" dirty="0">
                <a:solidFill>
                  <a:srgbClr val="000000"/>
                </a:solidFill>
                <a:latin typeface="Aptos" panose="020B0004020202020204" pitchFamily="34" charset="0"/>
              </a:rPr>
              <a:t> (DV) </a:t>
            </a:r>
            <a:r>
              <a:rPr lang="it-IT" sz="3000" b="0" i="0" u="none" strike="noStrike" baseline="0" dirty="0">
                <a:solidFill>
                  <a:srgbClr val="000000"/>
                </a:solidFill>
                <a:latin typeface="Aptos" panose="020B0004020202020204" pitchFamily="34" charset="0"/>
              </a:rPr>
              <a:t>«….la Chiesa esiste in quanto serva della parola di Dio, impegnata nel doppio movimento dell’</a:t>
            </a:r>
            <a:r>
              <a:rPr lang="it-IT" sz="3000" b="1" i="1" u="none" strike="noStrike" baseline="0" dirty="0">
                <a:solidFill>
                  <a:srgbClr val="000000"/>
                </a:solidFill>
                <a:latin typeface="Aptos" panose="020B0004020202020204" pitchFamily="34" charset="0"/>
              </a:rPr>
              <a:t>ascolto</a:t>
            </a:r>
            <a:r>
              <a:rPr lang="it-IT" sz="3000" b="0" i="0" u="none" strike="noStrike" baseline="0" dirty="0">
                <a:solidFill>
                  <a:srgbClr val="000000"/>
                </a:solidFill>
                <a:latin typeface="Aptos" panose="020B0004020202020204" pitchFamily="34" charset="0"/>
              </a:rPr>
              <a:t> e dell’</a:t>
            </a:r>
            <a:r>
              <a:rPr lang="it-IT" sz="3000" b="1" i="1" u="none" strike="noStrike" baseline="0" dirty="0">
                <a:solidFill>
                  <a:srgbClr val="002060"/>
                </a:solidFill>
                <a:latin typeface="Aptos" panose="020B0004020202020204" pitchFamily="34" charset="0"/>
              </a:rPr>
              <a:t>annuncio</a:t>
            </a:r>
            <a:r>
              <a:rPr lang="it-IT" sz="3000" b="0" i="0" u="none" strike="noStrike" baseline="0" dirty="0">
                <a:solidFill>
                  <a:srgbClr val="000000"/>
                </a:solidFill>
                <a:latin typeface="Aptos" panose="020B0004020202020204" pitchFamily="34" charset="0"/>
              </a:rPr>
              <a:t>:</a:t>
            </a:r>
          </a:p>
          <a:p>
            <a:r>
              <a:rPr lang="it-IT" sz="3000" b="0" i="0" u="none" strike="noStrike" baseline="0" dirty="0">
                <a:solidFill>
                  <a:srgbClr val="000000"/>
                </a:solidFill>
                <a:latin typeface="Aptos" panose="020B0004020202020204" pitchFamily="34" charset="0"/>
              </a:rPr>
              <a:t> «è come se l’intera vita della Chiesa fosse raccolta in questo ascolto da cui solamente può procedere ogni suo atto di parola (J. Ratzinger). </a:t>
            </a:r>
          </a:p>
          <a:p>
            <a:r>
              <a:rPr lang="it-IT" sz="3000" b="0" i="0" u="none" strike="noStrike" baseline="0" dirty="0">
                <a:solidFill>
                  <a:srgbClr val="000000"/>
                </a:solidFill>
                <a:latin typeface="Aptos" panose="020B0004020202020204" pitchFamily="34" charset="0"/>
              </a:rPr>
              <a:t>Per essere la Chiesa che insegna, deve essere prima di tutto la Chiesa che ascolta</a:t>
            </a:r>
            <a:r>
              <a:rPr lang="it-IT" sz="1800" b="0" i="0" u="none" strike="noStrike" baseline="0" dirty="0">
                <a:solidFill>
                  <a:srgbClr val="000000"/>
                </a:solidFill>
                <a:latin typeface="Aptos" panose="020B0004020202020204" pitchFamily="34" charset="0"/>
              </a:rPr>
              <a:t>. </a:t>
            </a:r>
            <a:endParaRPr lang="it-IT" dirty="0"/>
          </a:p>
        </p:txBody>
      </p:sp>
    </p:spTree>
    <p:extLst>
      <p:ext uri="{BB962C8B-B14F-4D97-AF65-F5344CB8AC3E}">
        <p14:creationId xmlns:p14="http://schemas.microsoft.com/office/powerpoint/2010/main" val="14956172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EF537BC-6A8F-7151-8A46-512BE00FE7E1}"/>
              </a:ext>
            </a:extLst>
          </p:cNvPr>
          <p:cNvSpPr>
            <a:spLocks noGrp="1"/>
          </p:cNvSpPr>
          <p:nvPr>
            <p:ph type="title"/>
          </p:nvPr>
        </p:nvSpPr>
        <p:spPr/>
        <p:style>
          <a:lnRef idx="2">
            <a:schemeClr val="accent5">
              <a:shade val="15000"/>
            </a:schemeClr>
          </a:lnRef>
          <a:fillRef idx="1">
            <a:schemeClr val="accent5"/>
          </a:fillRef>
          <a:effectRef idx="0">
            <a:schemeClr val="accent5"/>
          </a:effectRef>
          <a:fontRef idx="minor">
            <a:schemeClr val="lt1"/>
          </a:fontRef>
        </p:style>
        <p:txBody>
          <a:bodyPr/>
          <a:lstStyle/>
          <a:p>
            <a:r>
              <a:rPr lang="it-IT" sz="3600" b="0" i="1" u="none" strike="noStrike" baseline="0" dirty="0">
                <a:solidFill>
                  <a:srgbClr val="000000"/>
                </a:solidFill>
                <a:latin typeface="Aptos" panose="020B0004020202020204" pitchFamily="34" charset="0"/>
              </a:rPr>
              <a:t>l’uomo è </a:t>
            </a:r>
            <a:r>
              <a:rPr lang="it-IT" sz="3600" b="1" i="1" u="none" strike="noStrike" baseline="0" dirty="0">
                <a:solidFill>
                  <a:srgbClr val="000000"/>
                </a:solidFill>
                <a:latin typeface="Aptos" panose="020B0004020202020204" pitchFamily="34" charset="0"/>
              </a:rPr>
              <a:t>ciò</a:t>
            </a:r>
            <a:r>
              <a:rPr lang="it-IT" sz="3600" b="0" i="1" u="none" strike="noStrike" baseline="0" dirty="0">
                <a:solidFill>
                  <a:srgbClr val="000000"/>
                </a:solidFill>
                <a:latin typeface="Aptos" panose="020B0004020202020204" pitchFamily="34" charset="0"/>
              </a:rPr>
              <a:t> che ascolta </a:t>
            </a:r>
            <a:r>
              <a:rPr lang="it-IT" sz="3600" b="0" i="0" u="none" strike="noStrike" baseline="0" dirty="0">
                <a:solidFill>
                  <a:srgbClr val="000000"/>
                </a:solidFill>
                <a:latin typeface="Aptos" panose="020B0004020202020204" pitchFamily="34" charset="0"/>
              </a:rPr>
              <a:t>ed è anche </a:t>
            </a:r>
            <a:r>
              <a:rPr lang="it-IT" sz="3600" b="1" i="1" u="none" strike="noStrike" baseline="0" dirty="0">
                <a:solidFill>
                  <a:srgbClr val="000000"/>
                </a:solidFill>
                <a:latin typeface="Aptos" panose="020B0004020202020204" pitchFamily="34" charset="0"/>
              </a:rPr>
              <a:t>come</a:t>
            </a:r>
            <a:r>
              <a:rPr lang="it-IT" sz="3600" b="0" i="1" u="none" strike="noStrike" baseline="0" dirty="0">
                <a:solidFill>
                  <a:srgbClr val="000000"/>
                </a:solidFill>
                <a:latin typeface="Aptos" panose="020B0004020202020204" pitchFamily="34" charset="0"/>
              </a:rPr>
              <a:t> ascolta </a:t>
            </a:r>
            <a:endParaRPr lang="it-IT" dirty="0"/>
          </a:p>
        </p:txBody>
      </p:sp>
      <p:sp>
        <p:nvSpPr>
          <p:cNvPr id="3" name="Segnaposto contenuto 2">
            <a:extLst>
              <a:ext uri="{FF2B5EF4-FFF2-40B4-BE49-F238E27FC236}">
                <a16:creationId xmlns:a16="http://schemas.microsoft.com/office/drawing/2014/main" id="{21239675-4F37-D9D8-232E-9BC379525B1F}"/>
              </a:ext>
            </a:extLst>
          </p:cNvPr>
          <p:cNvSpPr>
            <a:spLocks noGrp="1"/>
          </p:cNvSpPr>
          <p:nvPr>
            <p:ph idx="1"/>
          </p:nvPr>
        </p:nvSpPr>
        <p:spPr>
          <a:xfrm>
            <a:off x="1235034" y="1995055"/>
            <a:ext cx="10269578" cy="3916167"/>
          </a:xfrm>
        </p:spPr>
        <p:txBody>
          <a:bodyPr>
            <a:normAutofit/>
          </a:bodyPr>
          <a:lstStyle/>
          <a:p>
            <a:r>
              <a:rPr lang="it-IT" sz="2800" b="0" i="0" u="none" strike="noStrike" baseline="0" dirty="0">
                <a:solidFill>
                  <a:srgbClr val="000000"/>
                </a:solidFill>
                <a:latin typeface="Aptos" panose="020B0004020202020204" pitchFamily="34" charset="0"/>
              </a:rPr>
              <a:t>«State attenti a quello che ascoltate»: (Mc 4,24) </a:t>
            </a:r>
          </a:p>
          <a:p>
            <a:r>
              <a:rPr lang="it-IT" sz="2800" b="0" i="0" u="none" strike="noStrike" baseline="0" dirty="0">
                <a:solidFill>
                  <a:srgbClr val="000000"/>
                </a:solidFill>
                <a:latin typeface="Aptos" panose="020B0004020202020204" pitchFamily="34" charset="0"/>
              </a:rPr>
              <a:t>«State attenti a come ascoltate»: (Lc 8,18). </a:t>
            </a:r>
          </a:p>
          <a:p>
            <a:r>
              <a:rPr lang="it-IT" sz="2800" b="0" i="0" u="none" strike="noStrike" baseline="0" dirty="0">
                <a:solidFill>
                  <a:srgbClr val="000000"/>
                </a:solidFill>
                <a:latin typeface="Aptos" panose="020B0004020202020204" pitchFamily="34" charset="0"/>
              </a:rPr>
              <a:t>Ora, che cos’è ascoltare? </a:t>
            </a:r>
          </a:p>
          <a:p>
            <a:r>
              <a:rPr lang="it-IT" sz="2800" b="0" i="0" u="none" strike="noStrike" baseline="0" dirty="0">
                <a:solidFill>
                  <a:srgbClr val="000000"/>
                </a:solidFill>
                <a:latin typeface="Aptos" panose="020B0004020202020204" pitchFamily="34" charset="0"/>
              </a:rPr>
              <a:t>Che cosa richiede? </a:t>
            </a:r>
          </a:p>
          <a:p>
            <a:r>
              <a:rPr lang="it-IT" sz="2800" b="0" i="0" u="none" strike="noStrike" baseline="0" dirty="0">
                <a:solidFill>
                  <a:srgbClr val="000000"/>
                </a:solidFill>
                <a:latin typeface="Aptos" panose="020B0004020202020204" pitchFamily="34" charset="0"/>
              </a:rPr>
              <a:t>L’ascolto è un’arte</a:t>
            </a:r>
            <a:endParaRPr lang="it-IT" sz="2800" dirty="0"/>
          </a:p>
        </p:txBody>
      </p:sp>
    </p:spTree>
    <p:extLst>
      <p:ext uri="{BB962C8B-B14F-4D97-AF65-F5344CB8AC3E}">
        <p14:creationId xmlns:p14="http://schemas.microsoft.com/office/powerpoint/2010/main" val="17942350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516CB3-9111-C291-5F0F-25237AB5F42C}"/>
              </a:ext>
            </a:extLst>
          </p:cNvPr>
          <p:cNvSpPr>
            <a:spLocks noGrp="1"/>
          </p:cNvSpPr>
          <p:nvPr>
            <p:ph type="title"/>
          </p:nvPr>
        </p:nvSpPr>
        <p:spPr>
          <a:xfrm>
            <a:off x="1199409" y="130630"/>
            <a:ext cx="10305204" cy="522513"/>
          </a:xfrm>
        </p:spPr>
        <p:style>
          <a:lnRef idx="2">
            <a:schemeClr val="accent5">
              <a:shade val="15000"/>
            </a:schemeClr>
          </a:lnRef>
          <a:fillRef idx="1">
            <a:schemeClr val="accent5"/>
          </a:fillRef>
          <a:effectRef idx="0">
            <a:schemeClr val="accent5"/>
          </a:effectRef>
          <a:fontRef idx="minor">
            <a:schemeClr val="lt1"/>
          </a:fontRef>
        </p:style>
        <p:txBody>
          <a:bodyPr>
            <a:normAutofit fontScale="90000"/>
          </a:bodyPr>
          <a:lstStyle/>
          <a:p>
            <a:r>
              <a:rPr lang="it-IT" sz="3600" b="0" i="0" u="none" strike="noStrike" baseline="0" dirty="0">
                <a:solidFill>
                  <a:srgbClr val="000000"/>
                </a:solidFill>
                <a:latin typeface="Aptos" panose="020B0004020202020204" pitchFamily="34" charset="0"/>
              </a:rPr>
              <a:t>L’ascolto è un’arte e conosce diversi elementi costitutivi </a:t>
            </a:r>
            <a:endParaRPr lang="it-IT" dirty="0"/>
          </a:p>
        </p:txBody>
      </p:sp>
      <p:sp>
        <p:nvSpPr>
          <p:cNvPr id="3" name="Segnaposto contenuto 2">
            <a:extLst>
              <a:ext uri="{FF2B5EF4-FFF2-40B4-BE49-F238E27FC236}">
                <a16:creationId xmlns:a16="http://schemas.microsoft.com/office/drawing/2014/main" id="{C07EBB06-E6DF-8B71-7DE0-F5D1BA4542AB}"/>
              </a:ext>
            </a:extLst>
          </p:cNvPr>
          <p:cNvSpPr>
            <a:spLocks noGrp="1"/>
          </p:cNvSpPr>
          <p:nvPr>
            <p:ph idx="1"/>
          </p:nvPr>
        </p:nvSpPr>
        <p:spPr>
          <a:xfrm>
            <a:off x="807522" y="1104405"/>
            <a:ext cx="11032177" cy="5522026"/>
          </a:xfrm>
        </p:spPr>
        <p:txBody>
          <a:bodyPr>
            <a:normAutofit/>
          </a:bodyPr>
          <a:lstStyle/>
          <a:p>
            <a:r>
              <a:rPr lang="it-IT" sz="2200" b="1" i="1" u="none" strike="noStrike" baseline="0" dirty="0">
                <a:solidFill>
                  <a:srgbClr val="000000"/>
                </a:solidFill>
                <a:latin typeface="Aptos" panose="020B0004020202020204" pitchFamily="34" charset="0"/>
              </a:rPr>
              <a:t>Ascoltare è un atto intenzional</a:t>
            </a:r>
            <a:r>
              <a:rPr lang="it-IT" sz="2200" b="1" i="0" u="none" strike="noStrike" baseline="0" dirty="0">
                <a:solidFill>
                  <a:srgbClr val="000000"/>
                </a:solidFill>
                <a:latin typeface="Aptos" panose="020B0004020202020204" pitchFamily="34" charset="0"/>
              </a:rPr>
              <a:t>e </a:t>
            </a:r>
            <a:r>
              <a:rPr lang="it-IT" sz="2200" b="0" i="0" u="none" strike="noStrike" baseline="0" dirty="0">
                <a:solidFill>
                  <a:srgbClr val="000000"/>
                </a:solidFill>
                <a:latin typeface="Aptos" panose="020B0004020202020204" pitchFamily="34" charset="0"/>
              </a:rPr>
              <a:t>– A differenza del sentire che è meccanico, l’ascolto esige una decisione, una volontà. </a:t>
            </a:r>
          </a:p>
          <a:p>
            <a:r>
              <a:rPr lang="it-IT" sz="2200" b="1" i="1" u="none" strike="noStrike" baseline="0" dirty="0">
                <a:solidFill>
                  <a:srgbClr val="000000"/>
                </a:solidFill>
                <a:latin typeface="Aptos" panose="020B0004020202020204" pitchFamily="34" charset="0"/>
              </a:rPr>
              <a:t>Ascoltare è un atto del corpo </a:t>
            </a:r>
            <a:r>
              <a:rPr lang="it-IT" sz="2200" b="0" i="1" u="none" strike="noStrike" baseline="0" dirty="0">
                <a:solidFill>
                  <a:srgbClr val="000000"/>
                </a:solidFill>
                <a:latin typeface="Aptos" panose="020B0004020202020204" pitchFamily="34" charset="0"/>
              </a:rPr>
              <a:t>– </a:t>
            </a:r>
            <a:r>
              <a:rPr lang="it-IT" sz="2200" b="0" i="0" u="none" strike="noStrike" baseline="0" dirty="0">
                <a:solidFill>
                  <a:srgbClr val="000000"/>
                </a:solidFill>
                <a:latin typeface="Aptos" panose="020B0004020202020204" pitchFamily="34" charset="0"/>
              </a:rPr>
              <a:t>Anche il corpo parla, anzi normalmente il corpo non mente a differenza delle parole </a:t>
            </a:r>
          </a:p>
          <a:p>
            <a:r>
              <a:rPr lang="it-IT" sz="2200" b="1" i="1" u="none" strike="noStrike" baseline="0" dirty="0">
                <a:solidFill>
                  <a:srgbClr val="000000"/>
                </a:solidFill>
                <a:latin typeface="Aptos" panose="020B0004020202020204" pitchFamily="34" charset="0"/>
              </a:rPr>
              <a:t>Ascoltare richiede rottura con i pregiudizi</a:t>
            </a:r>
            <a:r>
              <a:rPr lang="it-IT" sz="2200" b="0" i="1" u="none" strike="noStrike" baseline="0" dirty="0">
                <a:solidFill>
                  <a:srgbClr val="000000"/>
                </a:solidFill>
                <a:latin typeface="Aptos" panose="020B0004020202020204" pitchFamily="34" charset="0"/>
              </a:rPr>
              <a:t>. </a:t>
            </a:r>
            <a:r>
              <a:rPr lang="it-IT" sz="2200" b="0" i="0" u="none" strike="noStrike" baseline="0" dirty="0">
                <a:solidFill>
                  <a:srgbClr val="000000"/>
                </a:solidFill>
                <a:latin typeface="Aptos" panose="020B0004020202020204" pitchFamily="34" charset="0"/>
              </a:rPr>
              <a:t>Precomprensioni, etichette e pregiudizi sono un impedimento all’ascolto. </a:t>
            </a:r>
          </a:p>
          <a:p>
            <a:r>
              <a:rPr lang="it-IT" sz="2200" b="1" i="1" u="none" strike="noStrike" baseline="0" dirty="0">
                <a:solidFill>
                  <a:srgbClr val="000000"/>
                </a:solidFill>
                <a:latin typeface="Aptos" panose="020B0004020202020204" pitchFamily="34" charset="0"/>
              </a:rPr>
              <a:t>Ascoltare è dare tempo all’altro </a:t>
            </a:r>
            <a:r>
              <a:rPr lang="it-IT" sz="2200" b="0" i="1" u="none" strike="noStrike" baseline="0" dirty="0">
                <a:solidFill>
                  <a:srgbClr val="000000"/>
                </a:solidFill>
                <a:latin typeface="Aptos" panose="020B0004020202020204" pitchFamily="34" charset="0"/>
              </a:rPr>
              <a:t>– </a:t>
            </a:r>
            <a:r>
              <a:rPr lang="it-IT" sz="2200" b="0" i="0" u="none" strike="noStrike" baseline="0" dirty="0">
                <a:solidFill>
                  <a:srgbClr val="000000"/>
                </a:solidFill>
                <a:latin typeface="Aptos" panose="020B0004020202020204" pitchFamily="34" charset="0"/>
              </a:rPr>
              <a:t>La fretta è nemica di un buon ascolto. </a:t>
            </a:r>
          </a:p>
          <a:p>
            <a:r>
              <a:rPr lang="it-IT" sz="2200" b="1" i="1" u="none" strike="noStrike" baseline="0" dirty="0">
                <a:solidFill>
                  <a:srgbClr val="000000"/>
                </a:solidFill>
                <a:latin typeface="Aptos" panose="020B0004020202020204" pitchFamily="34" charset="0"/>
              </a:rPr>
              <a:t>Ascoltare è ospitare </a:t>
            </a:r>
            <a:r>
              <a:rPr lang="it-IT" sz="2200" b="0" i="1" u="none" strike="noStrike" baseline="0" dirty="0">
                <a:solidFill>
                  <a:srgbClr val="000000"/>
                </a:solidFill>
                <a:latin typeface="Aptos" panose="020B0004020202020204" pitchFamily="34" charset="0"/>
              </a:rPr>
              <a:t>– </a:t>
            </a:r>
            <a:r>
              <a:rPr lang="it-IT" sz="2200" b="0" i="0" u="none" strike="noStrike" baseline="0" dirty="0">
                <a:solidFill>
                  <a:srgbClr val="000000"/>
                </a:solidFill>
                <a:latin typeface="Aptos" panose="020B0004020202020204" pitchFamily="34" charset="0"/>
              </a:rPr>
              <a:t>L’ascolto come fatica tesa alla comprensione dell’altro tende all’accoglienza dentro di sé dell’altro </a:t>
            </a:r>
            <a:r>
              <a:rPr lang="it-IT" sz="2200" b="0" i="1" u="none" strike="noStrike" baseline="0" dirty="0">
                <a:solidFill>
                  <a:srgbClr val="000000"/>
                </a:solidFill>
                <a:latin typeface="Aptos" panose="020B0004020202020204" pitchFamily="34" charset="0"/>
              </a:rPr>
              <a:t>(</a:t>
            </a:r>
            <a:r>
              <a:rPr lang="it-IT" sz="2200" b="0" i="1" u="none" strike="noStrike" baseline="0" dirty="0" err="1">
                <a:solidFill>
                  <a:srgbClr val="000000"/>
                </a:solidFill>
                <a:latin typeface="Aptos" panose="020B0004020202020204" pitchFamily="34" charset="0"/>
              </a:rPr>
              <a:t>cum-prehendere</a:t>
            </a:r>
            <a:r>
              <a:rPr lang="it-IT" sz="2200" b="0" i="1" u="none" strike="noStrike" baseline="0" dirty="0">
                <a:solidFill>
                  <a:srgbClr val="000000"/>
                </a:solidFill>
                <a:latin typeface="Aptos" panose="020B0004020202020204" pitchFamily="34" charset="0"/>
              </a:rPr>
              <a:t>)</a:t>
            </a:r>
            <a:r>
              <a:rPr lang="it-IT" sz="2200" b="0" i="0" u="none" strike="noStrike" baseline="0" dirty="0">
                <a:solidFill>
                  <a:srgbClr val="000000"/>
                </a:solidFill>
                <a:latin typeface="Aptos" panose="020B0004020202020204" pitchFamily="34" charset="0"/>
              </a:rPr>
              <a:t>: l’ascolto è atto di ospitalità. </a:t>
            </a:r>
          </a:p>
          <a:p>
            <a:r>
              <a:rPr lang="it-IT" sz="2200" b="1" i="1" u="none" strike="noStrike" baseline="0" dirty="0">
                <a:solidFill>
                  <a:srgbClr val="000000"/>
                </a:solidFill>
                <a:latin typeface="Aptos" panose="020B0004020202020204" pitchFamily="34" charset="0"/>
              </a:rPr>
              <a:t>Ascoltare è fare silenzio </a:t>
            </a:r>
            <a:r>
              <a:rPr lang="it-IT" sz="2200" b="0" i="1" u="none" strike="noStrike" baseline="0" dirty="0">
                <a:solidFill>
                  <a:srgbClr val="000000"/>
                </a:solidFill>
                <a:latin typeface="Aptos" panose="020B0004020202020204" pitchFamily="34" charset="0"/>
              </a:rPr>
              <a:t>– </a:t>
            </a:r>
            <a:r>
              <a:rPr lang="it-IT" sz="2200" b="0" i="0" u="none" strike="noStrike" baseline="0" dirty="0">
                <a:solidFill>
                  <a:srgbClr val="000000"/>
                </a:solidFill>
                <a:latin typeface="Aptos" panose="020B0004020202020204" pitchFamily="34" charset="0"/>
              </a:rPr>
              <a:t>Ascoltare implica non solo il tacere, ma il «fare silenzio», il fare del silenzio un’azione interiore. </a:t>
            </a:r>
          </a:p>
          <a:p>
            <a:r>
              <a:rPr lang="it-IT" sz="2200" b="1" i="1" u="none" strike="noStrike" baseline="0" dirty="0">
                <a:solidFill>
                  <a:srgbClr val="000000"/>
                </a:solidFill>
                <a:latin typeface="Aptos" panose="020B0004020202020204" pitchFamily="34" charset="0"/>
              </a:rPr>
              <a:t>Ascoltare è discernere </a:t>
            </a:r>
            <a:r>
              <a:rPr lang="it-IT" sz="2200" b="0" i="1" u="none" strike="noStrike" baseline="0" dirty="0">
                <a:solidFill>
                  <a:srgbClr val="000000"/>
                </a:solidFill>
                <a:latin typeface="Aptos" panose="020B0004020202020204" pitchFamily="34" charset="0"/>
              </a:rPr>
              <a:t>– </a:t>
            </a:r>
            <a:r>
              <a:rPr lang="it-IT" sz="2200" b="0" i="0" u="none" strike="noStrike" baseline="0" dirty="0">
                <a:solidFill>
                  <a:srgbClr val="000000"/>
                </a:solidFill>
                <a:latin typeface="Aptos" panose="020B0004020202020204" pitchFamily="34" charset="0"/>
              </a:rPr>
              <a:t>L’ascolto opera una cernita, un discernimento tra gli elementi che compongono il messaggio dell’altro </a:t>
            </a:r>
            <a:endParaRPr lang="it-IT" sz="2200" dirty="0"/>
          </a:p>
        </p:txBody>
      </p:sp>
    </p:spTree>
    <p:extLst>
      <p:ext uri="{BB962C8B-B14F-4D97-AF65-F5344CB8AC3E}">
        <p14:creationId xmlns:p14="http://schemas.microsoft.com/office/powerpoint/2010/main" val="6184405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29207C-5BB4-ED1C-AA42-467628C1614D}"/>
              </a:ext>
            </a:extLst>
          </p:cNvPr>
          <p:cNvSpPr>
            <a:spLocks noGrp="1"/>
          </p:cNvSpPr>
          <p:nvPr>
            <p:ph type="title"/>
          </p:nvPr>
        </p:nvSpPr>
        <p:spPr>
          <a:xfrm>
            <a:off x="1900052" y="213756"/>
            <a:ext cx="9604561" cy="733022"/>
          </a:xfrm>
        </p:spPr>
        <p:style>
          <a:lnRef idx="3">
            <a:schemeClr val="lt1"/>
          </a:lnRef>
          <a:fillRef idx="1">
            <a:schemeClr val="accent5"/>
          </a:fillRef>
          <a:effectRef idx="1">
            <a:schemeClr val="accent5"/>
          </a:effectRef>
          <a:fontRef idx="minor">
            <a:schemeClr val="lt1"/>
          </a:fontRef>
        </p:style>
        <p:txBody>
          <a:bodyPr>
            <a:normAutofit/>
          </a:bodyPr>
          <a:lstStyle/>
          <a:p>
            <a:pPr algn="ctr"/>
            <a:r>
              <a:rPr lang="it-IT" sz="3600" b="0" i="1" u="none" strike="noStrike" baseline="0" dirty="0">
                <a:solidFill>
                  <a:srgbClr val="0E455F"/>
                </a:solidFill>
                <a:latin typeface="Aptos" panose="020B0004020202020204" pitchFamily="34" charset="0"/>
              </a:rPr>
              <a:t>PER PREGARE : </a:t>
            </a:r>
            <a:r>
              <a:rPr lang="it-IT" sz="3600" b="1" i="0" u="none" strike="noStrike" baseline="0" dirty="0">
                <a:solidFill>
                  <a:srgbClr val="000000"/>
                </a:solidFill>
                <a:latin typeface="Aptos" panose="020B0004020202020204" pitchFamily="34" charset="0"/>
              </a:rPr>
              <a:t>La lectio divina </a:t>
            </a:r>
            <a:endParaRPr lang="it-IT" dirty="0"/>
          </a:p>
        </p:txBody>
      </p:sp>
      <p:sp>
        <p:nvSpPr>
          <p:cNvPr id="3" name="Segnaposto contenuto 2">
            <a:extLst>
              <a:ext uri="{FF2B5EF4-FFF2-40B4-BE49-F238E27FC236}">
                <a16:creationId xmlns:a16="http://schemas.microsoft.com/office/drawing/2014/main" id="{CC3D4276-01F4-6C49-B100-2FE3430431F3}"/>
              </a:ext>
            </a:extLst>
          </p:cNvPr>
          <p:cNvSpPr>
            <a:spLocks noGrp="1"/>
          </p:cNvSpPr>
          <p:nvPr>
            <p:ph idx="1"/>
          </p:nvPr>
        </p:nvSpPr>
        <p:spPr>
          <a:xfrm>
            <a:off x="724395" y="946778"/>
            <a:ext cx="11067802" cy="5697465"/>
          </a:xfrm>
        </p:spPr>
        <p:txBody>
          <a:bodyPr>
            <a:noAutofit/>
          </a:bodyPr>
          <a:lstStyle/>
          <a:p>
            <a:r>
              <a:rPr lang="it-IT" sz="3000" b="0" i="0" u="none" strike="noStrike" baseline="0" dirty="0">
                <a:solidFill>
                  <a:srgbClr val="000000"/>
                </a:solidFill>
                <a:latin typeface="Aptos" panose="020B0004020202020204" pitchFamily="34" charset="0"/>
              </a:rPr>
              <a:t>Parla, Signore, che il tuo servo ascolta'' </a:t>
            </a:r>
            <a:r>
              <a:rPr lang="it-IT" sz="2000" b="0" i="0" u="none" strike="noStrike" baseline="0" dirty="0">
                <a:solidFill>
                  <a:srgbClr val="000000"/>
                </a:solidFill>
                <a:latin typeface="Aptos" panose="020B0004020202020204" pitchFamily="34" charset="0"/>
              </a:rPr>
              <a:t>(1 Libro di Samuele 3,10) </a:t>
            </a:r>
          </a:p>
          <a:p>
            <a:pPr algn="just"/>
            <a:r>
              <a:rPr lang="it-IT" sz="2800" b="0" i="0" u="none" strike="noStrike" baseline="0" dirty="0">
                <a:solidFill>
                  <a:srgbClr val="000000"/>
                </a:solidFill>
                <a:latin typeface="Aptos" panose="020B0004020202020204" pitchFamily="34" charset="0"/>
              </a:rPr>
              <a:t>l'</a:t>
            </a:r>
            <a:r>
              <a:rPr lang="it-IT" sz="2800" b="1" i="1" u="none" strike="noStrike" baseline="0" dirty="0">
                <a:solidFill>
                  <a:srgbClr val="002060"/>
                </a:solidFill>
                <a:latin typeface="Aptos" panose="020B0004020202020204" pitchFamily="34" charset="0"/>
              </a:rPr>
              <a:t>ascolto</a:t>
            </a:r>
            <a:r>
              <a:rPr lang="it-IT" sz="2800" b="0" i="0" u="none" strike="noStrike" baseline="0" dirty="0">
                <a:solidFill>
                  <a:srgbClr val="000000"/>
                </a:solidFill>
                <a:latin typeface="Aptos" panose="020B0004020202020204" pitchFamily="34" charset="0"/>
              </a:rPr>
              <a:t>, secondo la rivelazione ebraico-cristiana, è l'atteggiamento fondamentale della preghiera </a:t>
            </a:r>
          </a:p>
          <a:p>
            <a:pPr algn="just"/>
            <a:r>
              <a:rPr lang="it-IT" sz="2800" b="0" i="0" u="none" strike="noStrike" baseline="0" dirty="0">
                <a:solidFill>
                  <a:srgbClr val="000000"/>
                </a:solidFill>
                <a:latin typeface="Aptos" panose="020B0004020202020204" pitchFamily="34" charset="0"/>
              </a:rPr>
              <a:t>La </a:t>
            </a:r>
            <a:r>
              <a:rPr lang="it-IT" sz="2800" b="1" i="1" u="none" strike="noStrike" baseline="0" dirty="0">
                <a:solidFill>
                  <a:srgbClr val="000000"/>
                </a:solidFill>
                <a:latin typeface="Aptos" panose="020B0004020202020204" pitchFamily="34" charset="0"/>
              </a:rPr>
              <a:t>lectio </a:t>
            </a:r>
            <a:r>
              <a:rPr lang="it-IT" sz="2800" b="0" i="0" u="none" strike="noStrike" baseline="0" dirty="0">
                <a:solidFill>
                  <a:srgbClr val="000000"/>
                </a:solidFill>
                <a:latin typeface="Aptos" panose="020B0004020202020204" pitchFamily="34" charset="0"/>
              </a:rPr>
              <a:t>consiste nel leggere e rileggere un brano biblico facendo emergere gli elementi più significativi e mettendo in rilievo gli elementi portanti del testo: il dinamismo, la struttura, i personaggi, gli aggettivi, i verbi, le azioni, la qualità delle azioni, i tempi delle azioni, il contesto prossimo e remoto, i testi affini. </a:t>
            </a:r>
          </a:p>
          <a:p>
            <a:pPr algn="just"/>
            <a:r>
              <a:rPr lang="it-IT" sz="2800" b="0" i="0" u="none" strike="noStrike" baseline="0" dirty="0">
                <a:solidFill>
                  <a:srgbClr val="000000"/>
                </a:solidFill>
                <a:latin typeface="Aptos" panose="020B0004020202020204" pitchFamily="34" charset="0"/>
              </a:rPr>
              <a:t>È quindi un lavoro ampio che ha lo scopo di rispondere alla semplice domanda</a:t>
            </a:r>
            <a:r>
              <a:rPr lang="it-IT" sz="2800" b="1" i="0" u="sng" strike="noStrike" baseline="0" dirty="0">
                <a:solidFill>
                  <a:srgbClr val="000000"/>
                </a:solidFill>
                <a:latin typeface="Aptos" panose="020B0004020202020204" pitchFamily="34" charset="0"/>
              </a:rPr>
              <a:t>: che cosa dice questo brano? </a:t>
            </a:r>
            <a:r>
              <a:rPr lang="it-IT" sz="2800" b="0" i="0" u="none" strike="noStrike" baseline="0" dirty="0">
                <a:solidFill>
                  <a:srgbClr val="000000"/>
                </a:solidFill>
                <a:latin typeface="Aptos" panose="020B0004020202020204" pitchFamily="34" charset="0"/>
              </a:rPr>
              <a:t>Esaminato così, un testo che magari ho letto e ho ascoltato centinaia e migliaia di volte, appare come nuovo</a:t>
            </a:r>
            <a:r>
              <a:rPr lang="it-IT" sz="3000" b="0" i="0" u="none" strike="noStrike" baseline="0" dirty="0">
                <a:solidFill>
                  <a:srgbClr val="000000"/>
                </a:solidFill>
                <a:latin typeface="Aptos" panose="020B0004020202020204" pitchFamily="34" charset="0"/>
              </a:rPr>
              <a:t>. </a:t>
            </a:r>
            <a:endParaRPr lang="it-IT" sz="3000" dirty="0"/>
          </a:p>
        </p:txBody>
      </p:sp>
    </p:spTree>
    <p:extLst>
      <p:ext uri="{BB962C8B-B14F-4D97-AF65-F5344CB8AC3E}">
        <p14:creationId xmlns:p14="http://schemas.microsoft.com/office/powerpoint/2010/main" val="1576795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8341E28-5802-6E6C-87B7-0750626E1F9E}"/>
              </a:ext>
            </a:extLst>
          </p:cNvPr>
          <p:cNvSpPr>
            <a:spLocks noGrp="1"/>
          </p:cNvSpPr>
          <p:nvPr>
            <p:ph type="title"/>
          </p:nvPr>
        </p:nvSpPr>
        <p:spPr>
          <a:xfrm>
            <a:off x="2149434" y="1"/>
            <a:ext cx="9355178" cy="581890"/>
          </a:xfrm>
        </p:spPr>
        <p:style>
          <a:lnRef idx="3">
            <a:schemeClr val="lt1"/>
          </a:lnRef>
          <a:fillRef idx="1">
            <a:schemeClr val="accent5"/>
          </a:fillRef>
          <a:effectRef idx="1">
            <a:schemeClr val="accent5"/>
          </a:effectRef>
          <a:fontRef idx="minor">
            <a:schemeClr val="lt1"/>
          </a:fontRef>
        </p:style>
        <p:txBody>
          <a:bodyPr>
            <a:normAutofit fontScale="90000"/>
          </a:bodyPr>
          <a:lstStyle/>
          <a:p>
            <a:r>
              <a:rPr lang="it-IT" sz="3600" b="0" i="0" u="none" strike="noStrike" baseline="0" dirty="0">
                <a:solidFill>
                  <a:srgbClr val="000000"/>
                </a:solidFill>
                <a:latin typeface="Aptos" panose="020B0004020202020204" pitchFamily="34" charset="0"/>
              </a:rPr>
              <a:t>Le tappe della lectio divina </a:t>
            </a:r>
            <a:endParaRPr lang="it-IT" dirty="0"/>
          </a:p>
        </p:txBody>
      </p:sp>
      <p:sp>
        <p:nvSpPr>
          <p:cNvPr id="3" name="Segnaposto contenuto 2">
            <a:extLst>
              <a:ext uri="{FF2B5EF4-FFF2-40B4-BE49-F238E27FC236}">
                <a16:creationId xmlns:a16="http://schemas.microsoft.com/office/drawing/2014/main" id="{B6146615-2CD5-3F3C-1424-584A9B8CC231}"/>
              </a:ext>
            </a:extLst>
          </p:cNvPr>
          <p:cNvSpPr>
            <a:spLocks noGrp="1"/>
          </p:cNvSpPr>
          <p:nvPr>
            <p:ph idx="1"/>
          </p:nvPr>
        </p:nvSpPr>
        <p:spPr>
          <a:xfrm>
            <a:off x="866899" y="581891"/>
            <a:ext cx="11067802" cy="6115791"/>
          </a:xfrm>
        </p:spPr>
        <p:txBody>
          <a:bodyPr>
            <a:noAutofit/>
          </a:bodyPr>
          <a:lstStyle/>
          <a:p>
            <a:pPr algn="just"/>
            <a:r>
              <a:rPr lang="it-IT" sz="2200" b="1" i="1" u="none" strike="noStrike" baseline="0" dirty="0">
                <a:solidFill>
                  <a:srgbClr val="000000"/>
                </a:solidFill>
                <a:latin typeface="Aptos" panose="020B0004020202020204" pitchFamily="34" charset="0"/>
              </a:rPr>
              <a:t>Disposizione iniziale</a:t>
            </a:r>
            <a:r>
              <a:rPr lang="it-IT" sz="2200" b="0" i="0" u="none" strike="noStrike" baseline="0" dirty="0">
                <a:solidFill>
                  <a:srgbClr val="000000"/>
                </a:solidFill>
                <a:latin typeface="Aptos" panose="020B0004020202020204" pitchFamily="34" charset="0"/>
              </a:rPr>
              <a:t>: non sottovalutare affatto l’ingresso e la preparazione della preghiera </a:t>
            </a:r>
          </a:p>
          <a:p>
            <a:pPr algn="just"/>
            <a:r>
              <a:rPr lang="it-IT" sz="2200" b="1" i="1" u="none" strike="noStrike" baseline="0" dirty="0">
                <a:solidFill>
                  <a:srgbClr val="000000"/>
                </a:solidFill>
                <a:latin typeface="Aptos" panose="020B0004020202020204" pitchFamily="34" charset="0"/>
              </a:rPr>
              <a:t>Lectio</a:t>
            </a:r>
            <a:r>
              <a:rPr lang="it-IT" sz="2200" b="1" i="0" u="none" strike="noStrike" baseline="0" dirty="0">
                <a:solidFill>
                  <a:srgbClr val="000000"/>
                </a:solidFill>
                <a:latin typeface="Aptos" panose="020B0004020202020204" pitchFamily="34" charset="0"/>
              </a:rPr>
              <a:t>: </a:t>
            </a:r>
            <a:r>
              <a:rPr lang="it-IT" sz="2200" b="0" i="0" u="none" strike="noStrike" baseline="0" dirty="0">
                <a:solidFill>
                  <a:srgbClr val="000000"/>
                </a:solidFill>
                <a:latin typeface="Aptos" panose="020B0004020202020204" pitchFamily="34" charset="0"/>
              </a:rPr>
              <a:t>È raccomandabile leggere il testo con la penna in mano, cominciando a sottolineare i soggetti, le azioni, i sentimenti, le qualità. </a:t>
            </a:r>
          </a:p>
          <a:p>
            <a:pPr algn="just"/>
            <a:r>
              <a:rPr lang="it-IT" sz="2200" b="1" i="1" u="none" strike="noStrike" baseline="0" dirty="0" err="1">
                <a:solidFill>
                  <a:srgbClr val="000000"/>
                </a:solidFill>
                <a:latin typeface="Aptos" panose="020B0004020202020204" pitchFamily="34" charset="0"/>
              </a:rPr>
              <a:t>Meditatio</a:t>
            </a:r>
            <a:r>
              <a:rPr lang="it-IT" sz="2200" b="0" i="0" u="none" strike="noStrike" baseline="0" dirty="0">
                <a:solidFill>
                  <a:srgbClr val="000000"/>
                </a:solidFill>
                <a:latin typeface="Aptos" panose="020B0004020202020204" pitchFamily="34" charset="0"/>
              </a:rPr>
              <a:t>: La </a:t>
            </a:r>
            <a:r>
              <a:rPr lang="it-IT" sz="2200" b="0" i="1" u="none" strike="noStrike" baseline="0" dirty="0" err="1">
                <a:solidFill>
                  <a:srgbClr val="000000"/>
                </a:solidFill>
                <a:latin typeface="Aptos" panose="020B0004020202020204" pitchFamily="34" charset="0"/>
              </a:rPr>
              <a:t>meditatio</a:t>
            </a:r>
            <a:r>
              <a:rPr lang="it-IT" sz="2200" b="0" i="1" u="none" strike="noStrike" baseline="0" dirty="0">
                <a:solidFill>
                  <a:srgbClr val="000000"/>
                </a:solidFill>
                <a:latin typeface="Aptos" panose="020B0004020202020204" pitchFamily="34" charset="0"/>
              </a:rPr>
              <a:t> </a:t>
            </a:r>
            <a:r>
              <a:rPr lang="it-IT" sz="2200" b="0" i="0" u="none" strike="noStrike" baseline="0" dirty="0">
                <a:solidFill>
                  <a:srgbClr val="000000"/>
                </a:solidFill>
                <a:latin typeface="Aptos" panose="020B0004020202020204" pitchFamily="34" charset="0"/>
              </a:rPr>
              <a:t>è il secondo gradino e consiste nel ricercare i valori </a:t>
            </a:r>
            <a:r>
              <a:rPr lang="it-IT" sz="2200" b="0" i="1" u="none" strike="noStrike" baseline="0" dirty="0">
                <a:solidFill>
                  <a:srgbClr val="000000"/>
                </a:solidFill>
                <a:latin typeface="Aptos" panose="020B0004020202020204" pitchFamily="34" charset="0"/>
              </a:rPr>
              <a:t>permanenti </a:t>
            </a:r>
            <a:r>
              <a:rPr lang="it-IT" sz="2200" b="0" i="0" u="none" strike="noStrike" baseline="0" dirty="0">
                <a:solidFill>
                  <a:srgbClr val="000000"/>
                </a:solidFill>
                <a:latin typeface="Aptos" panose="020B0004020202020204" pitchFamily="34" charset="0"/>
              </a:rPr>
              <a:t>o i messaggi del testo. Risponde alla domanda: </a:t>
            </a:r>
            <a:r>
              <a:rPr lang="it-IT" sz="2200" b="0" i="1" u="none" strike="noStrike" baseline="0" dirty="0">
                <a:solidFill>
                  <a:srgbClr val="000000"/>
                </a:solidFill>
                <a:latin typeface="Aptos" panose="020B0004020202020204" pitchFamily="34" charset="0"/>
              </a:rPr>
              <a:t>che cosa ci dice </a:t>
            </a:r>
            <a:r>
              <a:rPr lang="it-IT" sz="2200" b="0" i="0" u="none" strike="noStrike" baseline="0" dirty="0">
                <a:solidFill>
                  <a:srgbClr val="000000"/>
                </a:solidFill>
                <a:latin typeface="Aptos" panose="020B0004020202020204" pitchFamily="34" charset="0"/>
              </a:rPr>
              <a:t>il testo? </a:t>
            </a:r>
          </a:p>
          <a:p>
            <a:pPr algn="just"/>
            <a:r>
              <a:rPr lang="it-IT" sz="2200" b="1" i="1" u="none" strike="noStrike" baseline="0" dirty="0" err="1">
                <a:solidFill>
                  <a:srgbClr val="000000"/>
                </a:solidFill>
                <a:latin typeface="Aptos" panose="020B0004020202020204" pitchFamily="34" charset="0"/>
              </a:rPr>
              <a:t>Oratio</a:t>
            </a:r>
            <a:r>
              <a:rPr lang="it-IT" sz="2200" b="0" i="0" u="none" strike="noStrike" baseline="0" dirty="0">
                <a:solidFill>
                  <a:srgbClr val="000000"/>
                </a:solidFill>
                <a:latin typeface="Aptos" panose="020B0004020202020204" pitchFamily="34" charset="0"/>
              </a:rPr>
              <a:t>: L’</a:t>
            </a:r>
            <a:r>
              <a:rPr lang="it-IT" sz="2200" b="0" i="1" u="none" strike="noStrike" baseline="0" dirty="0" err="1">
                <a:solidFill>
                  <a:srgbClr val="000000"/>
                </a:solidFill>
                <a:latin typeface="Aptos" panose="020B0004020202020204" pitchFamily="34" charset="0"/>
              </a:rPr>
              <a:t>oratio</a:t>
            </a:r>
            <a:r>
              <a:rPr lang="it-IT" sz="2200" b="0" i="1" u="none" strike="noStrike" baseline="0" dirty="0">
                <a:solidFill>
                  <a:srgbClr val="000000"/>
                </a:solidFill>
                <a:latin typeface="Aptos" panose="020B0004020202020204" pitchFamily="34" charset="0"/>
              </a:rPr>
              <a:t> </a:t>
            </a:r>
            <a:r>
              <a:rPr lang="it-IT" sz="2200" b="0" i="0" u="none" strike="noStrike" baseline="0" dirty="0">
                <a:solidFill>
                  <a:srgbClr val="000000"/>
                </a:solidFill>
                <a:latin typeface="Aptos" panose="020B0004020202020204" pitchFamily="34" charset="0"/>
              </a:rPr>
              <a:t>è il gradino in cui comincio a dialogare con il Signore Gesù, partendo dal testo, mediante la lode, il rendimento di grazie, la domanda. </a:t>
            </a:r>
          </a:p>
          <a:p>
            <a:pPr algn="just"/>
            <a:r>
              <a:rPr lang="it-IT" sz="2200" b="1" i="1" u="none" strike="noStrike" baseline="0" dirty="0" err="1">
                <a:solidFill>
                  <a:srgbClr val="000000"/>
                </a:solidFill>
                <a:latin typeface="Aptos" panose="020B0004020202020204" pitchFamily="34" charset="0"/>
              </a:rPr>
              <a:t>Contemplatio</a:t>
            </a:r>
            <a:r>
              <a:rPr lang="it-IT" sz="2200" b="0" i="0" u="none" strike="noStrike" baseline="0" dirty="0">
                <a:solidFill>
                  <a:srgbClr val="000000"/>
                </a:solidFill>
                <a:latin typeface="Aptos" panose="020B0004020202020204" pitchFamily="34" charset="0"/>
              </a:rPr>
              <a:t>: La </a:t>
            </a:r>
            <a:r>
              <a:rPr lang="it-IT" sz="2200" b="0" i="1" u="none" strike="noStrike" baseline="0" dirty="0" err="1">
                <a:solidFill>
                  <a:srgbClr val="000000"/>
                </a:solidFill>
                <a:latin typeface="Aptos" panose="020B0004020202020204" pitchFamily="34" charset="0"/>
              </a:rPr>
              <a:t>contemplatio</a:t>
            </a:r>
            <a:r>
              <a:rPr lang="it-IT" sz="2200" b="0" i="1" u="none" strike="noStrike" baseline="0" dirty="0">
                <a:solidFill>
                  <a:srgbClr val="000000"/>
                </a:solidFill>
                <a:latin typeface="Aptos" panose="020B0004020202020204" pitchFamily="34" charset="0"/>
              </a:rPr>
              <a:t> </a:t>
            </a:r>
            <a:r>
              <a:rPr lang="it-IT" sz="2200" b="0" i="0" u="none" strike="noStrike" baseline="0" dirty="0">
                <a:solidFill>
                  <a:srgbClr val="000000"/>
                </a:solidFill>
                <a:latin typeface="Aptos" panose="020B0004020202020204" pitchFamily="34" charset="0"/>
              </a:rPr>
              <a:t>è il quarto momento. È un passaggio delicatissimo: all’attività umana – certamente guidata dalla grazia se si vuole giungere alla preghiera – si sostituisce gradualmente l’azione di Dio. </a:t>
            </a:r>
          </a:p>
          <a:p>
            <a:pPr algn="just"/>
            <a:r>
              <a:rPr lang="it-IT" sz="2200" b="1" i="1" u="none" strike="noStrike" baseline="0" dirty="0" err="1">
                <a:solidFill>
                  <a:srgbClr val="000000"/>
                </a:solidFill>
                <a:latin typeface="Aptos" panose="020B0004020202020204" pitchFamily="34" charset="0"/>
              </a:rPr>
              <a:t>Consolatio</a:t>
            </a:r>
            <a:r>
              <a:rPr lang="it-IT" sz="2200" b="0" i="0" u="none" strike="noStrike" baseline="0" dirty="0">
                <a:solidFill>
                  <a:srgbClr val="000000"/>
                </a:solidFill>
                <a:latin typeface="Aptos" panose="020B0004020202020204" pitchFamily="34" charset="0"/>
              </a:rPr>
              <a:t>: Dall’</a:t>
            </a:r>
            <a:r>
              <a:rPr lang="it-IT" sz="2200" b="0" i="1" u="none" strike="noStrike" baseline="0" dirty="0" err="1">
                <a:solidFill>
                  <a:srgbClr val="000000"/>
                </a:solidFill>
                <a:latin typeface="Aptos" panose="020B0004020202020204" pitchFamily="34" charset="0"/>
              </a:rPr>
              <a:t>oratio</a:t>
            </a:r>
            <a:r>
              <a:rPr lang="it-IT" sz="2200" b="0" i="1" u="none" strike="noStrike" baseline="0" dirty="0">
                <a:solidFill>
                  <a:srgbClr val="000000"/>
                </a:solidFill>
                <a:latin typeface="Aptos" panose="020B0004020202020204" pitchFamily="34" charset="0"/>
              </a:rPr>
              <a:t> </a:t>
            </a:r>
            <a:r>
              <a:rPr lang="it-IT" sz="2200" b="0" i="0" u="none" strike="noStrike" baseline="0" dirty="0">
                <a:solidFill>
                  <a:srgbClr val="000000"/>
                </a:solidFill>
                <a:latin typeface="Aptos" panose="020B0004020202020204" pitchFamily="34" charset="0"/>
              </a:rPr>
              <a:t>nasce la </a:t>
            </a:r>
            <a:r>
              <a:rPr lang="it-IT" sz="2200" b="0" i="1" u="none" strike="noStrike" baseline="0" dirty="0" err="1">
                <a:solidFill>
                  <a:srgbClr val="000000"/>
                </a:solidFill>
                <a:latin typeface="Aptos" panose="020B0004020202020204" pitchFamily="34" charset="0"/>
              </a:rPr>
              <a:t>consolatio</a:t>
            </a:r>
            <a:r>
              <a:rPr lang="it-IT" sz="2200" b="0" i="0" u="none" strike="noStrike" baseline="0" dirty="0">
                <a:solidFill>
                  <a:srgbClr val="000000"/>
                </a:solidFill>
                <a:latin typeface="Aptos" panose="020B0004020202020204" pitchFamily="34" charset="0"/>
              </a:rPr>
              <a:t>: si sperimenta nel cuore gioia e affinità con gli atteggiamenti evangelici proposti dal messaggio del testo, si avverte il tocco di Dio. </a:t>
            </a:r>
          </a:p>
          <a:p>
            <a:pPr algn="just"/>
            <a:r>
              <a:rPr lang="it-IT" sz="2200" b="1" i="1" u="none" strike="noStrike" baseline="0" dirty="0" err="1">
                <a:solidFill>
                  <a:srgbClr val="000000"/>
                </a:solidFill>
                <a:latin typeface="Aptos" panose="020B0004020202020204" pitchFamily="34" charset="0"/>
              </a:rPr>
              <a:t>Actio</a:t>
            </a:r>
            <a:r>
              <a:rPr lang="it-IT" sz="2200" b="0" i="0" u="none" strike="noStrike" baseline="0" dirty="0">
                <a:solidFill>
                  <a:srgbClr val="000000"/>
                </a:solidFill>
                <a:latin typeface="Aptos" panose="020B0004020202020204" pitchFamily="34" charset="0"/>
              </a:rPr>
              <a:t>: è l’agire evangelico, per cui, si compie concretamente un’azione che cambia il cuore, converte la vita.  </a:t>
            </a:r>
            <a:endParaRPr lang="it-IT" sz="2200" dirty="0"/>
          </a:p>
        </p:txBody>
      </p:sp>
    </p:spTree>
    <p:extLst>
      <p:ext uri="{BB962C8B-B14F-4D97-AF65-F5344CB8AC3E}">
        <p14:creationId xmlns:p14="http://schemas.microsoft.com/office/powerpoint/2010/main" val="41601833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A7832BE0-A154-3593-6AA6-382EE015707C}"/>
              </a:ext>
            </a:extLst>
          </p:cNvPr>
          <p:cNvSpPr txBox="1"/>
          <p:nvPr/>
        </p:nvSpPr>
        <p:spPr>
          <a:xfrm>
            <a:off x="961901" y="498765"/>
            <a:ext cx="10640291" cy="5847755"/>
          </a:xfrm>
          <a:prstGeom prst="rect">
            <a:avLst/>
          </a:prstGeom>
          <a:noFill/>
        </p:spPr>
        <p:txBody>
          <a:bodyPr wrap="square">
            <a:spAutoFit/>
          </a:bodyPr>
          <a:lstStyle/>
          <a:p>
            <a:r>
              <a:rPr lang="it-IT" sz="2600" b="1" i="1" dirty="0"/>
              <a:t>Proposta  di suddivisione delle tappe di formazione  che va da novembre a maggio 2025. </a:t>
            </a:r>
          </a:p>
          <a:p>
            <a:endParaRPr lang="it-IT" sz="2600" dirty="0"/>
          </a:p>
          <a:p>
            <a:r>
              <a:rPr lang="it-IT" sz="2600" dirty="0"/>
              <a:t>Proposta:</a:t>
            </a:r>
          </a:p>
          <a:p>
            <a:r>
              <a:rPr lang="it-IT" sz="2600" dirty="0"/>
              <a:t>Novembre: Premessa e  1a tappa:  introduzione generale</a:t>
            </a:r>
          </a:p>
          <a:p>
            <a:endParaRPr lang="it-IT" sz="2600" dirty="0"/>
          </a:p>
          <a:p>
            <a:r>
              <a:rPr lang="it-IT" sz="2600" dirty="0"/>
              <a:t>Dicembre fino a metà Gennaio: 2a tappa: beato chi ascolta</a:t>
            </a:r>
          </a:p>
          <a:p>
            <a:endParaRPr lang="it-IT" sz="2600" dirty="0"/>
          </a:p>
          <a:p>
            <a:r>
              <a:rPr lang="it-IT" sz="2600" dirty="0"/>
              <a:t>Metà Gennaio e Febbraio: 3a tappa:  beato chi obbedisce</a:t>
            </a:r>
          </a:p>
          <a:p>
            <a:endParaRPr lang="it-IT" sz="2600" dirty="0"/>
          </a:p>
          <a:p>
            <a:r>
              <a:rPr lang="it-IT" sz="2600" dirty="0"/>
              <a:t>Marzo fino a metà Aprile: 4a tappa:  beato chi accoglie</a:t>
            </a:r>
          </a:p>
          <a:p>
            <a:endParaRPr lang="it-IT" sz="2600" dirty="0"/>
          </a:p>
          <a:p>
            <a:r>
              <a:rPr lang="it-IT" sz="2600" dirty="0"/>
              <a:t>Metà Aprile e Maggio: 5a tappa:  Beato chi perdona</a:t>
            </a:r>
          </a:p>
          <a:p>
            <a:br>
              <a:rPr lang="it-IT" dirty="0"/>
            </a:br>
            <a:endParaRPr lang="it-IT" dirty="0"/>
          </a:p>
        </p:txBody>
      </p:sp>
    </p:spTree>
    <p:extLst>
      <p:ext uri="{BB962C8B-B14F-4D97-AF65-F5344CB8AC3E}">
        <p14:creationId xmlns:p14="http://schemas.microsoft.com/office/powerpoint/2010/main" val="23731382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626AE625-0E5E-08A0-A58B-42DA9A64EF21}"/>
              </a:ext>
            </a:extLst>
          </p:cNvPr>
          <p:cNvPicPr>
            <a:picLocks noChangeAspect="1"/>
          </p:cNvPicPr>
          <p:nvPr/>
        </p:nvPicPr>
        <p:blipFill>
          <a:blip r:embed="rId2"/>
          <a:stretch>
            <a:fillRect/>
          </a:stretch>
        </p:blipFill>
        <p:spPr>
          <a:xfrm>
            <a:off x="10492044" y="5404096"/>
            <a:ext cx="777639" cy="992682"/>
          </a:xfrm>
          <a:prstGeom prst="rect">
            <a:avLst/>
          </a:prstGeom>
        </p:spPr>
      </p:pic>
      <p:sp>
        <p:nvSpPr>
          <p:cNvPr id="4" name="Titolo 3">
            <a:extLst>
              <a:ext uri="{FF2B5EF4-FFF2-40B4-BE49-F238E27FC236}">
                <a16:creationId xmlns:a16="http://schemas.microsoft.com/office/drawing/2014/main" id="{CE3EB7F1-80F8-B46E-41C5-4DD15C96A49F}"/>
              </a:ext>
            </a:extLst>
          </p:cNvPr>
          <p:cNvSpPr>
            <a:spLocks noGrp="1"/>
          </p:cNvSpPr>
          <p:nvPr>
            <p:ph type="title"/>
          </p:nvPr>
        </p:nvSpPr>
        <p:spPr>
          <a:xfrm>
            <a:off x="1650671" y="184069"/>
            <a:ext cx="9853942" cy="1110342"/>
          </a:xfrm>
        </p:spPr>
        <p:txBody>
          <a:bodyPr>
            <a:normAutofit fontScale="90000"/>
          </a:bodyPr>
          <a:lstStyle/>
          <a:p>
            <a:br>
              <a:rPr lang="it-IT" sz="1800" b="0" i="0" u="none" strike="noStrike" baseline="0" dirty="0">
                <a:solidFill>
                  <a:srgbClr val="000000"/>
                </a:solidFill>
                <a:latin typeface="Trebuchet MS" panose="020B0603020202020204" pitchFamily="34" charset="0"/>
              </a:rPr>
            </a:br>
            <a:r>
              <a:rPr lang="it-IT" sz="4400" b="0" i="0" u="none" strike="noStrike" baseline="0" dirty="0">
                <a:solidFill>
                  <a:srgbClr val="90C224"/>
                </a:solidFill>
                <a:latin typeface="Trebuchet MS" panose="020B0603020202020204" pitchFamily="34" charset="0"/>
              </a:rPr>
              <a:t>Umanità beata: sviluppo del tema</a:t>
            </a:r>
            <a:br>
              <a:rPr lang="it-IT" sz="4400" b="0" i="0" u="none" strike="noStrike" baseline="0" dirty="0">
                <a:solidFill>
                  <a:srgbClr val="90C224"/>
                </a:solidFill>
                <a:latin typeface="Trebuchet MS" panose="020B0603020202020204" pitchFamily="34" charset="0"/>
              </a:rPr>
            </a:br>
            <a:endParaRPr lang="it-IT" sz="4400" dirty="0"/>
          </a:p>
        </p:txBody>
      </p:sp>
      <p:sp>
        <p:nvSpPr>
          <p:cNvPr id="5" name="Segnaposto contenuto 4">
            <a:extLst>
              <a:ext uri="{FF2B5EF4-FFF2-40B4-BE49-F238E27FC236}">
                <a16:creationId xmlns:a16="http://schemas.microsoft.com/office/drawing/2014/main" id="{42B89D28-AFA9-ECCD-222C-E7203914DA40}"/>
              </a:ext>
            </a:extLst>
          </p:cNvPr>
          <p:cNvSpPr>
            <a:spLocks noGrp="1"/>
          </p:cNvSpPr>
          <p:nvPr>
            <p:ph idx="1"/>
          </p:nvPr>
        </p:nvSpPr>
        <p:spPr>
          <a:xfrm>
            <a:off x="922317" y="1294411"/>
            <a:ext cx="10869880" cy="5379522"/>
          </a:xfrm>
        </p:spPr>
        <p:txBody>
          <a:bodyPr>
            <a:normAutofit/>
          </a:bodyPr>
          <a:lstStyle/>
          <a:p>
            <a:pPr algn="l"/>
            <a:endParaRPr lang="it-IT" sz="1800" b="0" i="0" u="none" strike="noStrike" baseline="0" dirty="0">
              <a:solidFill>
                <a:srgbClr val="000000"/>
              </a:solidFill>
              <a:latin typeface="Trebuchet MS" panose="020B0603020202020204" pitchFamily="34" charset="0"/>
            </a:endParaRPr>
          </a:p>
          <a:p>
            <a:pPr marR="146290"/>
            <a:r>
              <a:rPr lang="it-IT" sz="2400" b="0" i="0" u="none" strike="noStrike" baseline="0" dirty="0">
                <a:solidFill>
                  <a:srgbClr val="3D3D3D"/>
                </a:solidFill>
                <a:latin typeface="Trebuchet MS" panose="020B0603020202020204" pitchFamily="34" charset="0"/>
              </a:rPr>
              <a:t>Cosa significa beati? </a:t>
            </a:r>
            <a:r>
              <a:rPr lang="it-IT" sz="2400" dirty="0">
                <a:solidFill>
                  <a:srgbClr val="3D3D3D"/>
                </a:solidFill>
                <a:latin typeface="Trebuchet MS" panose="020B0603020202020204" pitchFamily="34" charset="0"/>
              </a:rPr>
              <a:t>Certamente significa </a:t>
            </a:r>
            <a:r>
              <a:rPr lang="it-IT" sz="2400" b="1" dirty="0">
                <a:solidFill>
                  <a:srgbClr val="000000"/>
                </a:solidFill>
                <a:latin typeface="Open Sans" panose="020B0606030504020204" pitchFamily="34" charset="0"/>
              </a:rPr>
              <a:t>«felici» </a:t>
            </a:r>
            <a:r>
              <a:rPr lang="it-IT" sz="2400" dirty="0">
                <a:solidFill>
                  <a:srgbClr val="000000"/>
                </a:solidFill>
                <a:latin typeface="Segoe UI" panose="020B0502040204020203" pitchFamily="34" charset="0"/>
              </a:rPr>
              <a:t>ma </a:t>
            </a:r>
            <a:r>
              <a:rPr lang="it-IT" sz="2400" b="0" i="0" u="none" strike="noStrike" baseline="0" dirty="0">
                <a:solidFill>
                  <a:srgbClr val="3D3D3D"/>
                </a:solidFill>
                <a:latin typeface="Trebuchet MS" panose="020B0603020202020204" pitchFamily="34" charset="0"/>
              </a:rPr>
              <a:t>Il vocabolo usato nei vangeli si </a:t>
            </a:r>
            <a:r>
              <a:rPr lang="it-IT" sz="2400" b="0" i="0" u="none" strike="noStrike" baseline="0" dirty="0">
                <a:solidFill>
                  <a:srgbClr val="000000"/>
                </a:solidFill>
                <a:latin typeface="Open Sans" panose="020B0606030504020204" pitchFamily="34" charset="0"/>
              </a:rPr>
              <a:t>può tradurre anche «</a:t>
            </a:r>
            <a:r>
              <a:rPr lang="it-IT" sz="2400" b="1" i="0" u="none" strike="noStrike" baseline="0" dirty="0">
                <a:solidFill>
                  <a:srgbClr val="000000"/>
                </a:solidFill>
                <a:latin typeface="Open Sans" panose="020B0606030504020204" pitchFamily="34" charset="0"/>
              </a:rPr>
              <a:t>in cammino</a:t>
            </a:r>
            <a:r>
              <a:rPr lang="it-IT" sz="2400" b="0" i="0" u="none" strike="noStrike" baseline="0" dirty="0">
                <a:solidFill>
                  <a:srgbClr val="000000"/>
                </a:solidFill>
                <a:latin typeface="Open Sans" panose="020B0606030504020204" pitchFamily="34" charset="0"/>
              </a:rPr>
              <a:t>».</a:t>
            </a:r>
            <a:r>
              <a:rPr lang="it-IT" sz="2400" b="0" i="0" u="none" strike="noStrike" dirty="0">
                <a:solidFill>
                  <a:srgbClr val="000000"/>
                </a:solidFill>
                <a:latin typeface="Open Sans" panose="020B0606030504020204" pitchFamily="34" charset="0"/>
              </a:rPr>
              <a:t> Ecco il progetto a</a:t>
            </a:r>
            <a:r>
              <a:rPr lang="it-IT" sz="2400" b="0" i="0" u="none" strike="noStrike" baseline="0" dirty="0">
                <a:solidFill>
                  <a:srgbClr val="000000"/>
                </a:solidFill>
                <a:latin typeface="Open Sans" panose="020B0606030504020204" pitchFamily="34" charset="0"/>
              </a:rPr>
              <a:t> cui il papa </a:t>
            </a:r>
            <a:r>
              <a:rPr lang="it-IT" sz="2400" dirty="0">
                <a:solidFill>
                  <a:srgbClr val="3D3D3D"/>
                </a:solidFill>
                <a:latin typeface="Trebuchet MS" panose="020B0603020202020204" pitchFamily="34" charset="0"/>
              </a:rPr>
              <a:t>invitava</a:t>
            </a:r>
            <a:r>
              <a:rPr lang="it-IT" sz="2400" b="0" i="0" u="none" strike="noStrike" baseline="0" dirty="0">
                <a:solidFill>
                  <a:srgbClr val="000000"/>
                </a:solidFill>
                <a:latin typeface="Open Sans" panose="020B0606030504020204" pitchFamily="34" charset="0"/>
              </a:rPr>
              <a:t> la Chiesa italiana e quello che ci vogliamo proporre anche noi come OFS d’Italia. Un cammino che acquista particolare senso nell’Anno Giubilare, in cui siamo invitati ad essere «pellegrini di speranza».</a:t>
            </a:r>
          </a:p>
          <a:p>
            <a:pPr marR="117530"/>
            <a:r>
              <a:rPr lang="it-IT" sz="2400" dirty="0">
                <a:solidFill>
                  <a:srgbClr val="3D3D3D"/>
                </a:solidFill>
                <a:latin typeface="Trebuchet MS" panose="020B0603020202020204" pitchFamily="34" charset="0"/>
              </a:rPr>
              <a:t>Il titolo «</a:t>
            </a:r>
            <a:r>
              <a:rPr lang="it-IT" sz="2400" b="1" dirty="0">
                <a:solidFill>
                  <a:srgbClr val="3D3D3D"/>
                </a:solidFill>
                <a:latin typeface="Trebuchet MS" panose="020B0603020202020204" pitchFamily="34" charset="0"/>
              </a:rPr>
              <a:t>il senso nell’assurdo</a:t>
            </a:r>
            <a:r>
              <a:rPr lang="it-IT" sz="2400" dirty="0">
                <a:solidFill>
                  <a:srgbClr val="3D3D3D"/>
                </a:solidFill>
                <a:latin typeface="Trebuchet MS" panose="020B0603020202020204" pitchFamily="34" charset="0"/>
              </a:rPr>
              <a:t>» nasce dalla possibilità di un cammino felice pur nelle difficoltà, nelle persecuzioni, nella violenza subita e nella guerra. Quando guardiamo il </a:t>
            </a:r>
            <a:r>
              <a:rPr lang="it-IT" sz="2400" dirty="0">
                <a:solidFill>
                  <a:srgbClr val="000000"/>
                </a:solidFill>
                <a:latin typeface="Segoe UI" panose="020B0502040204020203" pitchFamily="34" charset="0"/>
              </a:rPr>
              <a:t>vissuto di Gesù, le beatitudini diventano rivelazioni della vita possibile.</a:t>
            </a:r>
          </a:p>
          <a:p>
            <a:pPr marR="146290"/>
            <a:endParaRPr lang="it-IT" sz="2400" b="0" i="0" u="none" strike="noStrike" baseline="0" dirty="0">
              <a:solidFill>
                <a:srgbClr val="000000"/>
              </a:solidFill>
              <a:latin typeface="Open Sans" panose="020B0606030504020204" pitchFamily="34" charset="0"/>
            </a:endParaRPr>
          </a:p>
          <a:p>
            <a:endParaRPr lang="it-IT" dirty="0"/>
          </a:p>
        </p:txBody>
      </p:sp>
    </p:spTree>
    <p:extLst>
      <p:ext uri="{BB962C8B-B14F-4D97-AF65-F5344CB8AC3E}">
        <p14:creationId xmlns:p14="http://schemas.microsoft.com/office/powerpoint/2010/main" val="31450770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AB703052-A68A-62EA-E56A-21B1EB25FF16}"/>
              </a:ext>
            </a:extLst>
          </p:cNvPr>
          <p:cNvPicPr>
            <a:picLocks noChangeAspect="1"/>
          </p:cNvPicPr>
          <p:nvPr/>
        </p:nvPicPr>
        <p:blipFill>
          <a:blip r:embed="rId2"/>
          <a:stretch>
            <a:fillRect/>
          </a:stretch>
        </p:blipFill>
        <p:spPr>
          <a:xfrm>
            <a:off x="10544529" y="4954128"/>
            <a:ext cx="891410" cy="1137914"/>
          </a:xfrm>
          <a:prstGeom prst="rect">
            <a:avLst/>
          </a:prstGeom>
        </p:spPr>
      </p:pic>
      <p:sp>
        <p:nvSpPr>
          <p:cNvPr id="4" name="Titolo 3">
            <a:extLst>
              <a:ext uri="{FF2B5EF4-FFF2-40B4-BE49-F238E27FC236}">
                <a16:creationId xmlns:a16="http://schemas.microsoft.com/office/drawing/2014/main" id="{EC308D32-0706-7850-ED77-DDB69A9245C7}"/>
              </a:ext>
            </a:extLst>
          </p:cNvPr>
          <p:cNvSpPr>
            <a:spLocks noGrp="1"/>
          </p:cNvSpPr>
          <p:nvPr>
            <p:ph type="title"/>
          </p:nvPr>
        </p:nvSpPr>
        <p:spPr>
          <a:xfrm>
            <a:off x="1721923" y="308758"/>
            <a:ext cx="9782690" cy="1242952"/>
          </a:xfrm>
        </p:spPr>
        <p:txBody>
          <a:bodyPr/>
          <a:lstStyle/>
          <a:p>
            <a:br>
              <a:rPr lang="it-IT" sz="1200" b="0" i="0" u="none" strike="noStrike" baseline="0" dirty="0">
                <a:solidFill>
                  <a:srgbClr val="000000"/>
                </a:solidFill>
                <a:latin typeface="Trebuchet MS" panose="020B0603020202020204" pitchFamily="34" charset="0"/>
              </a:rPr>
            </a:br>
            <a:r>
              <a:rPr lang="it-IT" sz="4000" b="1" i="1" u="none" strike="noStrike" baseline="0" dirty="0">
                <a:solidFill>
                  <a:srgbClr val="90C224"/>
                </a:solidFill>
                <a:latin typeface="Trebuchet MS" panose="020B0603020202020204" pitchFamily="34" charset="0"/>
              </a:rPr>
              <a:t>Umanità beata: sviluppo del tema</a:t>
            </a:r>
            <a:endParaRPr lang="it-IT" sz="4000" b="1" i="1" dirty="0"/>
          </a:p>
        </p:txBody>
      </p:sp>
      <p:sp>
        <p:nvSpPr>
          <p:cNvPr id="5" name="Segnaposto contenuto 4">
            <a:extLst>
              <a:ext uri="{FF2B5EF4-FFF2-40B4-BE49-F238E27FC236}">
                <a16:creationId xmlns:a16="http://schemas.microsoft.com/office/drawing/2014/main" id="{4C9362B6-E057-32AF-1766-5B0EC3FDCBE6}"/>
              </a:ext>
            </a:extLst>
          </p:cNvPr>
          <p:cNvSpPr>
            <a:spLocks noGrp="1"/>
          </p:cNvSpPr>
          <p:nvPr>
            <p:ph idx="1"/>
          </p:nvPr>
        </p:nvSpPr>
        <p:spPr>
          <a:xfrm>
            <a:off x="1128156" y="1330036"/>
            <a:ext cx="10462162" cy="4952011"/>
          </a:xfrm>
        </p:spPr>
        <p:txBody>
          <a:bodyPr>
            <a:normAutofit/>
          </a:bodyPr>
          <a:lstStyle/>
          <a:p>
            <a:pPr marL="0" marR="0" indent="0" algn="just">
              <a:buNone/>
            </a:pPr>
            <a:endParaRPr lang="it-IT" sz="1200" dirty="0">
              <a:solidFill>
                <a:srgbClr val="000000"/>
              </a:solidFill>
              <a:latin typeface="Trebuchet MS" panose="020B0603020202020204" pitchFamily="34" charset="0"/>
            </a:endParaRPr>
          </a:p>
          <a:p>
            <a:pPr marR="0" algn="just">
              <a:buFont typeface="Wingdings" panose="05000000000000000000" pitchFamily="2" charset="2"/>
              <a:buChar char="Ø"/>
            </a:pPr>
            <a:r>
              <a:rPr lang="it-IT" sz="2400" b="0" i="0" u="none" strike="noStrike" baseline="0" dirty="0">
                <a:solidFill>
                  <a:srgbClr val="3D3D3D"/>
                </a:solidFill>
                <a:latin typeface="Trebuchet MS" panose="020B0603020202020204" pitchFamily="34" charset="0"/>
              </a:rPr>
              <a:t>L’idea emersa è quella di considerare l’attualità del discorso di Gesù individuando alcune beatitudini dei giorni nostri:</a:t>
            </a:r>
          </a:p>
          <a:p>
            <a:pPr marR="0" algn="just">
              <a:buFont typeface="Wingdings" panose="05000000000000000000" pitchFamily="2" charset="2"/>
              <a:buChar char="Ø"/>
            </a:pPr>
            <a:endParaRPr lang="it-IT" sz="2400" b="0" i="0" u="none" strike="noStrike" baseline="0" dirty="0">
              <a:solidFill>
                <a:srgbClr val="3D3D3D"/>
              </a:solidFill>
              <a:latin typeface="Trebuchet MS" panose="020B0603020202020204" pitchFamily="34" charset="0"/>
            </a:endParaRPr>
          </a:p>
          <a:p>
            <a:pPr marR="0" algn="just"/>
            <a:r>
              <a:rPr lang="it-IT" sz="2400" b="1" i="0" u="none" strike="noStrike" baseline="0" dirty="0">
                <a:solidFill>
                  <a:srgbClr val="3D3D3D"/>
                </a:solidFill>
                <a:latin typeface="Aptos" panose="020B0004020202020204" pitchFamily="34" charset="0"/>
              </a:rPr>
              <a:t>Ascolto</a:t>
            </a:r>
            <a:r>
              <a:rPr lang="it-IT" sz="2400" b="0" i="0" u="none" strike="noStrike" baseline="0" dirty="0">
                <a:solidFill>
                  <a:srgbClr val="3D3D3D"/>
                </a:solidFill>
                <a:latin typeface="Aptos" panose="020B0004020202020204" pitchFamily="34" charset="0"/>
              </a:rPr>
              <a:t>: come capacità di fare spazio all’altro in un mondo pieno di parole</a:t>
            </a:r>
          </a:p>
          <a:p>
            <a:pPr marR="0" algn="just"/>
            <a:r>
              <a:rPr lang="it-IT" sz="2400" b="1" i="0" u="none" strike="noStrike" baseline="0" dirty="0">
                <a:solidFill>
                  <a:srgbClr val="3D3D3D"/>
                </a:solidFill>
                <a:latin typeface="Aptos" panose="020B0004020202020204" pitchFamily="34" charset="0"/>
              </a:rPr>
              <a:t>Obbedienza</a:t>
            </a:r>
            <a:r>
              <a:rPr lang="it-IT" sz="2400" b="0" i="0" u="none" strike="noStrike" baseline="0" dirty="0">
                <a:solidFill>
                  <a:srgbClr val="3D3D3D"/>
                </a:solidFill>
                <a:latin typeface="Aptos" panose="020B0004020202020204" pitchFamily="34" charset="0"/>
              </a:rPr>
              <a:t>: come capacità di stare dentro i limiti mantenendo la propria libertà</a:t>
            </a:r>
          </a:p>
          <a:p>
            <a:pPr marR="0" algn="just"/>
            <a:r>
              <a:rPr lang="it-IT" sz="2400" b="1" i="0" u="none" strike="noStrike" baseline="0" dirty="0">
                <a:solidFill>
                  <a:srgbClr val="3D3D3D"/>
                </a:solidFill>
                <a:latin typeface="Aptos" panose="020B0004020202020204" pitchFamily="34" charset="0"/>
              </a:rPr>
              <a:t>Accoglienza</a:t>
            </a:r>
            <a:r>
              <a:rPr lang="it-IT" sz="2400" b="0" i="0" u="none" strike="noStrike" baseline="0" dirty="0">
                <a:solidFill>
                  <a:srgbClr val="3D3D3D"/>
                </a:solidFill>
                <a:latin typeface="Aptos" panose="020B0004020202020204" pitchFamily="34" charset="0"/>
              </a:rPr>
              <a:t>: come</a:t>
            </a:r>
            <a:r>
              <a:rPr lang="it-IT" sz="2400" dirty="0">
                <a:solidFill>
                  <a:srgbClr val="3D3D3D"/>
                </a:solidFill>
                <a:latin typeface="Aptos" panose="020B0004020202020204" pitchFamily="34" charset="0"/>
              </a:rPr>
              <a:t> </a:t>
            </a:r>
            <a:r>
              <a:rPr lang="it-IT" sz="2400" b="0" i="0" u="none" strike="noStrike" baseline="0" dirty="0">
                <a:solidFill>
                  <a:srgbClr val="3D3D3D"/>
                </a:solidFill>
                <a:latin typeface="Aptos" panose="020B0004020202020204" pitchFamily="34" charset="0"/>
              </a:rPr>
              <a:t>necessità di contaminarsi lasciandosi interrogare dalla verità dell’altro</a:t>
            </a:r>
          </a:p>
          <a:p>
            <a:pPr marR="0" algn="just"/>
            <a:r>
              <a:rPr lang="it-IT" sz="2400" b="1" i="0" u="none" strike="noStrike" baseline="0" dirty="0">
                <a:solidFill>
                  <a:srgbClr val="3D3D3D"/>
                </a:solidFill>
                <a:latin typeface="Aptos" panose="020B0004020202020204" pitchFamily="34" charset="0"/>
              </a:rPr>
              <a:t>Dono/perdono</a:t>
            </a:r>
            <a:r>
              <a:rPr lang="it-IT" sz="2400" b="0" i="0" u="none" strike="noStrike" baseline="0" dirty="0">
                <a:solidFill>
                  <a:srgbClr val="3D3D3D"/>
                </a:solidFill>
                <a:latin typeface="Aptos" panose="020B0004020202020204" pitchFamily="34" charset="0"/>
              </a:rPr>
              <a:t>: cogliere il dono reciproco superando le logiche di conflitto</a:t>
            </a:r>
          </a:p>
          <a:p>
            <a:pPr marR="0" algn="just"/>
            <a:endParaRPr lang="it-IT" sz="1800" b="0" i="0" u="none" strike="noStrike" baseline="0" dirty="0">
              <a:solidFill>
                <a:srgbClr val="3D3D3D"/>
              </a:solidFill>
              <a:latin typeface="Aptos" panose="020B0004020202020204" pitchFamily="34" charset="0"/>
            </a:endParaRPr>
          </a:p>
          <a:p>
            <a:endParaRPr lang="it-IT" dirty="0"/>
          </a:p>
        </p:txBody>
      </p:sp>
    </p:spTree>
    <p:extLst>
      <p:ext uri="{BB962C8B-B14F-4D97-AF65-F5344CB8AC3E}">
        <p14:creationId xmlns:p14="http://schemas.microsoft.com/office/powerpoint/2010/main" val="2537308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AB703052-A68A-62EA-E56A-21B1EB25FF16}"/>
              </a:ext>
            </a:extLst>
          </p:cNvPr>
          <p:cNvPicPr>
            <a:picLocks noChangeAspect="1"/>
          </p:cNvPicPr>
          <p:nvPr/>
        </p:nvPicPr>
        <p:blipFill>
          <a:blip r:embed="rId2"/>
          <a:stretch>
            <a:fillRect/>
          </a:stretch>
        </p:blipFill>
        <p:spPr>
          <a:xfrm>
            <a:off x="10544529" y="4954128"/>
            <a:ext cx="891410" cy="1137914"/>
          </a:xfrm>
          <a:prstGeom prst="rect">
            <a:avLst/>
          </a:prstGeom>
        </p:spPr>
      </p:pic>
      <p:sp>
        <p:nvSpPr>
          <p:cNvPr id="4" name="Titolo 3">
            <a:extLst>
              <a:ext uri="{FF2B5EF4-FFF2-40B4-BE49-F238E27FC236}">
                <a16:creationId xmlns:a16="http://schemas.microsoft.com/office/drawing/2014/main" id="{EC308D32-0706-7850-ED77-DDB69A9245C7}"/>
              </a:ext>
            </a:extLst>
          </p:cNvPr>
          <p:cNvSpPr>
            <a:spLocks noGrp="1"/>
          </p:cNvSpPr>
          <p:nvPr>
            <p:ph type="title"/>
          </p:nvPr>
        </p:nvSpPr>
        <p:spPr>
          <a:xfrm>
            <a:off x="1721923" y="308758"/>
            <a:ext cx="9782690" cy="807523"/>
          </a:xfrm>
        </p:spPr>
        <p:txBody>
          <a:bodyPr/>
          <a:lstStyle/>
          <a:p>
            <a:pPr algn="l"/>
            <a:r>
              <a:rPr lang="it-IT" sz="4000" b="0" i="0" u="none" strike="noStrike" baseline="0" dirty="0">
                <a:solidFill>
                  <a:srgbClr val="90C224"/>
                </a:solidFill>
                <a:latin typeface="Trebuchet MS" panose="020B0603020202020204" pitchFamily="34" charset="0"/>
              </a:rPr>
              <a:t>La struttura del percorso</a:t>
            </a:r>
            <a:endParaRPr lang="it-IT" sz="4000" dirty="0"/>
          </a:p>
        </p:txBody>
      </p:sp>
      <p:sp>
        <p:nvSpPr>
          <p:cNvPr id="5" name="Segnaposto contenuto 4">
            <a:extLst>
              <a:ext uri="{FF2B5EF4-FFF2-40B4-BE49-F238E27FC236}">
                <a16:creationId xmlns:a16="http://schemas.microsoft.com/office/drawing/2014/main" id="{4C9362B6-E057-32AF-1766-5B0EC3FDCBE6}"/>
              </a:ext>
            </a:extLst>
          </p:cNvPr>
          <p:cNvSpPr>
            <a:spLocks noGrp="1"/>
          </p:cNvSpPr>
          <p:nvPr>
            <p:ph idx="1"/>
          </p:nvPr>
        </p:nvSpPr>
        <p:spPr>
          <a:xfrm>
            <a:off x="1128155" y="1116281"/>
            <a:ext cx="10664041" cy="5557651"/>
          </a:xfrm>
        </p:spPr>
        <p:txBody>
          <a:bodyPr>
            <a:normAutofit/>
          </a:bodyPr>
          <a:lstStyle/>
          <a:p>
            <a:pPr marL="0" marR="0" indent="0" algn="just">
              <a:buNone/>
            </a:pPr>
            <a:endParaRPr lang="it-IT" sz="1200" dirty="0">
              <a:solidFill>
                <a:srgbClr val="000000"/>
              </a:solidFill>
              <a:latin typeface="Trebuchet MS" panose="020B0603020202020204" pitchFamily="34" charset="0"/>
            </a:endParaRPr>
          </a:p>
          <a:p>
            <a:pPr marL="0" marR="0" lvl="0" indent="0" algn="l" defTabSz="457200" rtl="0" eaLnBrk="1" fontAlgn="auto" latinLnBrk="0" hangingPunct="1">
              <a:lnSpc>
                <a:spcPct val="100000"/>
              </a:lnSpc>
              <a:spcBef>
                <a:spcPts val="1000"/>
              </a:spcBef>
              <a:spcAft>
                <a:spcPts val="0"/>
              </a:spcAft>
              <a:buClr>
                <a:srgbClr val="A53010"/>
              </a:buClr>
              <a:buSzTx/>
              <a:buFont typeface="Wingdings 3" charset="2"/>
              <a:buNone/>
              <a:tabLst/>
              <a:defRPr/>
            </a:pPr>
            <a:r>
              <a:rPr lang="it-IT" sz="2400" b="0" i="0" u="none" strike="noStrike" baseline="0" dirty="0">
                <a:solidFill>
                  <a:srgbClr val="3D3D3D"/>
                </a:solidFill>
                <a:latin typeface="Trebuchet MS" panose="020B0603020202020204" pitchFamily="34" charset="0"/>
              </a:rPr>
              <a:t>Ogni </a:t>
            </a:r>
            <a:r>
              <a:rPr lang="it-IT" sz="2400" b="1" i="0" u="sng" strike="noStrike" baseline="0" dirty="0">
                <a:solidFill>
                  <a:srgbClr val="3D3D3D"/>
                </a:solidFill>
                <a:latin typeface="Trebuchet MS" panose="020B0603020202020204" pitchFamily="34" charset="0"/>
              </a:rPr>
              <a:t>numero di FVS</a:t>
            </a:r>
            <a:r>
              <a:rPr lang="it-IT" sz="2400" b="0" i="0" u="none" strike="noStrike" baseline="0" dirty="0">
                <a:solidFill>
                  <a:srgbClr val="3D3D3D"/>
                </a:solidFill>
                <a:latin typeface="Trebuchet MS" panose="020B0603020202020204" pitchFamily="34" charset="0"/>
              </a:rPr>
              <a:t> avrà i seguenti contributi che considerano il tema da angolature diverse:</a:t>
            </a:r>
          </a:p>
          <a:p>
            <a:pPr marL="342900" marR="0" lvl="0" indent="-342900" algn="l" defTabSz="457200" rtl="0" eaLnBrk="1" fontAlgn="auto" latinLnBrk="0" hangingPunct="1">
              <a:lnSpc>
                <a:spcPct val="100000"/>
              </a:lnSpc>
              <a:spcBef>
                <a:spcPts val="1000"/>
              </a:spcBef>
              <a:spcAft>
                <a:spcPts val="0"/>
              </a:spcAft>
              <a:buClr>
                <a:srgbClr val="A53010"/>
              </a:buClr>
              <a:buSzTx/>
              <a:buFont typeface="Wingdings 3" charset="2"/>
              <a:buChar char=""/>
              <a:tabLst/>
              <a:defRPr/>
            </a:pPr>
            <a:r>
              <a:rPr lang="it-IT" sz="2400" b="1" i="0" u="none" strike="noStrike" baseline="0" dirty="0">
                <a:solidFill>
                  <a:srgbClr val="3D3D3D"/>
                </a:solidFill>
                <a:latin typeface="Trebuchet MS" panose="020B0603020202020204" pitchFamily="34" charset="0"/>
              </a:rPr>
              <a:t>Biblico</a:t>
            </a:r>
            <a:r>
              <a:rPr lang="it-IT" sz="2400" b="0" i="0" u="none" strike="noStrike" baseline="0" dirty="0">
                <a:solidFill>
                  <a:srgbClr val="3D3D3D"/>
                </a:solidFill>
                <a:latin typeface="Trebuchet MS" panose="020B0603020202020204" pitchFamily="34" charset="0"/>
              </a:rPr>
              <a:t>: non necessariamente al Vangelo delle beatitudini, ma a brani biblici che rimandino ai quattro atteggiamenti su cui vogliamo riflettere</a:t>
            </a:r>
          </a:p>
          <a:p>
            <a:pPr marR="0" algn="l"/>
            <a:r>
              <a:rPr lang="it-IT" sz="2400" b="1" i="0" u="none" strike="noStrike" baseline="0" dirty="0">
                <a:solidFill>
                  <a:srgbClr val="3D3D3D"/>
                </a:solidFill>
                <a:latin typeface="Trebuchet MS" panose="020B0603020202020204" pitchFamily="34" charset="0"/>
              </a:rPr>
              <a:t>Francescano</a:t>
            </a:r>
            <a:r>
              <a:rPr lang="it-IT" sz="2400" b="0" i="0" u="none" strike="noStrike" baseline="0" dirty="0">
                <a:solidFill>
                  <a:srgbClr val="3D3D3D"/>
                </a:solidFill>
                <a:latin typeface="Trebuchet MS" panose="020B0603020202020204" pitchFamily="34" charset="0"/>
              </a:rPr>
              <a:t>: con particolare riferimento alle Ammonizioni</a:t>
            </a:r>
          </a:p>
          <a:p>
            <a:pPr marR="0" algn="l"/>
            <a:r>
              <a:rPr lang="it-IT" sz="2400" b="1" i="0" u="none" strike="noStrike" baseline="0" dirty="0">
                <a:solidFill>
                  <a:srgbClr val="3D3D3D"/>
                </a:solidFill>
                <a:latin typeface="Trebuchet MS" panose="020B0603020202020204" pitchFamily="34" charset="0"/>
              </a:rPr>
              <a:t>Attualizzazione pratica</a:t>
            </a:r>
            <a:r>
              <a:rPr lang="it-IT" sz="2400" b="0" i="0" u="none" strike="noStrike" baseline="0" dirty="0">
                <a:solidFill>
                  <a:srgbClr val="3D3D3D"/>
                </a:solidFill>
                <a:latin typeface="Trebuchet MS" panose="020B0603020202020204" pitchFamily="34" charset="0"/>
              </a:rPr>
              <a:t>: una proposta laboratoriale </a:t>
            </a:r>
            <a:r>
              <a:rPr lang="it-IT" sz="2400" b="0" i="0" u="none" strike="noStrike" baseline="0" dirty="0">
                <a:solidFill>
                  <a:srgbClr val="3D3D3D"/>
                </a:solidFill>
                <a:latin typeface="Aptos" panose="020B0004020202020204" pitchFamily="34" charset="0"/>
              </a:rPr>
              <a:t>che suggerisca come poter vivere in fraternità un’esperienza legata alla beatitudine oggetto di riflessione.</a:t>
            </a:r>
          </a:p>
          <a:p>
            <a:pPr marR="0" algn="l"/>
            <a:r>
              <a:rPr lang="it-IT" sz="2400" b="1" i="0" u="none" strike="noStrike" baseline="0" dirty="0">
                <a:solidFill>
                  <a:srgbClr val="3D3D3D"/>
                </a:solidFill>
                <a:latin typeface="Trebuchet MS" panose="020B0603020202020204" pitchFamily="34" charset="0"/>
              </a:rPr>
              <a:t>Approfondimenti ed esperienze: </a:t>
            </a:r>
            <a:r>
              <a:rPr lang="it-IT" sz="2400" dirty="0">
                <a:solidFill>
                  <a:srgbClr val="3D3D3D"/>
                </a:solidFill>
                <a:latin typeface="Trebuchet MS" panose="020B0603020202020204" pitchFamily="34" charset="0"/>
              </a:rPr>
              <a:t>con contributi dalle varie realtà </a:t>
            </a:r>
            <a:r>
              <a:rPr lang="it-IT" sz="2400" dirty="0" err="1">
                <a:solidFill>
                  <a:srgbClr val="3D3D3D"/>
                </a:solidFill>
                <a:latin typeface="Trebuchet MS" panose="020B0603020202020204" pitchFamily="34" charset="0"/>
              </a:rPr>
              <a:t>Ofs</a:t>
            </a:r>
            <a:r>
              <a:rPr lang="it-IT" sz="2400" b="0" i="0" u="none" strike="noStrike" baseline="0" dirty="0">
                <a:solidFill>
                  <a:srgbClr val="3D3D3D"/>
                </a:solidFill>
                <a:latin typeface="Trebuchet MS" panose="020B0603020202020204" pitchFamily="34" charset="0"/>
              </a:rPr>
              <a:t>.</a:t>
            </a:r>
          </a:p>
          <a:p>
            <a:pPr marR="0" algn="l"/>
            <a:r>
              <a:rPr lang="it-IT" sz="2400" b="1" dirty="0">
                <a:solidFill>
                  <a:srgbClr val="3D3D3D"/>
                </a:solidFill>
                <a:latin typeface="Trebuchet MS" panose="020B0603020202020204" pitchFamily="34" charset="0"/>
              </a:rPr>
              <a:t>Audio/video: </a:t>
            </a:r>
            <a:r>
              <a:rPr lang="it-IT" sz="2400" dirty="0">
                <a:solidFill>
                  <a:srgbClr val="3D3D3D"/>
                </a:solidFill>
                <a:latin typeface="Trebuchet MS" panose="020B0603020202020204" pitchFamily="34" charset="0"/>
              </a:rPr>
              <a:t>materiale on-line messo a disposizione delle fraternità</a:t>
            </a:r>
            <a:endParaRPr lang="it-IT" sz="2400" i="0" u="none" strike="noStrike" baseline="0" dirty="0">
              <a:solidFill>
                <a:srgbClr val="3D3D3D"/>
              </a:solidFill>
              <a:latin typeface="Trebuchet MS" panose="020B0603020202020204" pitchFamily="34" charset="0"/>
            </a:endParaRPr>
          </a:p>
          <a:p>
            <a:endParaRPr lang="it-IT" dirty="0"/>
          </a:p>
        </p:txBody>
      </p:sp>
    </p:spTree>
    <p:extLst>
      <p:ext uri="{BB962C8B-B14F-4D97-AF65-F5344CB8AC3E}">
        <p14:creationId xmlns:p14="http://schemas.microsoft.com/office/powerpoint/2010/main" val="858473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F1066E83-AEF7-4C3B-094A-AFB41364C521}"/>
              </a:ext>
            </a:extLst>
          </p:cNvPr>
          <p:cNvPicPr>
            <a:picLocks noChangeAspect="1"/>
          </p:cNvPicPr>
          <p:nvPr/>
        </p:nvPicPr>
        <p:blipFill>
          <a:blip r:embed="rId2"/>
          <a:stretch>
            <a:fillRect/>
          </a:stretch>
        </p:blipFill>
        <p:spPr>
          <a:xfrm>
            <a:off x="2870886" y="837343"/>
            <a:ext cx="8311408" cy="2155240"/>
          </a:xfrm>
          <a:prstGeom prst="rect">
            <a:avLst/>
          </a:prstGeom>
        </p:spPr>
      </p:pic>
      <p:sp>
        <p:nvSpPr>
          <p:cNvPr id="9" name="CasellaDiTesto 8">
            <a:extLst>
              <a:ext uri="{FF2B5EF4-FFF2-40B4-BE49-F238E27FC236}">
                <a16:creationId xmlns:a16="http://schemas.microsoft.com/office/drawing/2014/main" id="{C8216E79-7E52-75D7-6066-7B2778F89670}"/>
              </a:ext>
            </a:extLst>
          </p:cNvPr>
          <p:cNvSpPr txBox="1"/>
          <p:nvPr/>
        </p:nvSpPr>
        <p:spPr>
          <a:xfrm>
            <a:off x="4073236" y="3429000"/>
            <a:ext cx="5073732" cy="707886"/>
          </a:xfrm>
          <a:prstGeom prst="rect">
            <a:avLst/>
          </a:prstGeom>
          <a:noFill/>
        </p:spPr>
        <p:txBody>
          <a:bodyPr wrap="square">
            <a:spAutoFit/>
          </a:bodyPr>
          <a:lstStyle/>
          <a:p>
            <a:pPr algn="l"/>
            <a:endParaRPr lang="it-IT" sz="1200" b="0" i="0" u="none" strike="noStrike" baseline="0" dirty="0">
              <a:solidFill>
                <a:srgbClr val="000000"/>
              </a:solidFill>
              <a:latin typeface="Aptos" panose="020B0004020202020204" pitchFamily="34" charset="0"/>
            </a:endParaRPr>
          </a:p>
          <a:p>
            <a:r>
              <a:rPr lang="it-IT" sz="1200" b="0" i="0" u="none" strike="noStrike" baseline="0" dirty="0">
                <a:solidFill>
                  <a:srgbClr val="000000"/>
                </a:solidFill>
                <a:latin typeface="Aptos" panose="020B0004020202020204" pitchFamily="34" charset="0"/>
              </a:rPr>
              <a:t> </a:t>
            </a:r>
            <a:r>
              <a:rPr lang="it-IT" sz="2800" b="0" i="0" u="none" strike="noStrike" baseline="0" dirty="0">
                <a:solidFill>
                  <a:srgbClr val="135E82"/>
                </a:solidFill>
                <a:latin typeface="Aptos" panose="020B0004020202020204" pitchFamily="34" charset="0"/>
              </a:rPr>
              <a:t>IL SENSO NELL’ASSURDO </a:t>
            </a:r>
            <a:endParaRPr lang="it-IT" sz="2800" dirty="0"/>
          </a:p>
        </p:txBody>
      </p:sp>
      <p:sp>
        <p:nvSpPr>
          <p:cNvPr id="11" name="CasellaDiTesto 10">
            <a:extLst>
              <a:ext uri="{FF2B5EF4-FFF2-40B4-BE49-F238E27FC236}">
                <a16:creationId xmlns:a16="http://schemas.microsoft.com/office/drawing/2014/main" id="{FF6C3721-4F9F-6EDF-95D8-089B28EB1483}"/>
              </a:ext>
            </a:extLst>
          </p:cNvPr>
          <p:cNvSpPr txBox="1"/>
          <p:nvPr/>
        </p:nvSpPr>
        <p:spPr>
          <a:xfrm>
            <a:off x="2870886" y="3714906"/>
            <a:ext cx="8493800" cy="2000548"/>
          </a:xfrm>
          <a:prstGeom prst="rect">
            <a:avLst/>
          </a:prstGeom>
          <a:noFill/>
        </p:spPr>
        <p:txBody>
          <a:bodyPr wrap="square">
            <a:spAutoFit/>
          </a:bodyPr>
          <a:lstStyle/>
          <a:p>
            <a:pPr algn="l"/>
            <a:endParaRPr lang="it-IT" sz="1200" b="0" i="0" u="none" strike="noStrike" baseline="0" dirty="0">
              <a:solidFill>
                <a:srgbClr val="000000"/>
              </a:solidFill>
              <a:latin typeface="Aptos" panose="020B0004020202020204" pitchFamily="34" charset="0"/>
            </a:endParaRPr>
          </a:p>
          <a:p>
            <a:pPr algn="l"/>
            <a:endParaRPr lang="it-IT" sz="1200" dirty="0">
              <a:solidFill>
                <a:srgbClr val="000000"/>
              </a:solidFill>
              <a:latin typeface="Aptos" panose="020B0004020202020204" pitchFamily="34" charset="0"/>
            </a:endParaRPr>
          </a:p>
          <a:p>
            <a:pPr algn="l"/>
            <a:endParaRPr lang="it-IT" sz="1200" b="0" i="0" u="none" strike="noStrike" baseline="0" dirty="0">
              <a:solidFill>
                <a:srgbClr val="000000"/>
              </a:solidFill>
              <a:latin typeface="Aptos" panose="020B0004020202020204" pitchFamily="34" charset="0"/>
            </a:endParaRPr>
          </a:p>
          <a:p>
            <a:pPr algn="l"/>
            <a:endParaRPr lang="it-IT" sz="1200" dirty="0">
              <a:solidFill>
                <a:srgbClr val="000000"/>
              </a:solidFill>
              <a:latin typeface="Aptos" panose="020B0004020202020204" pitchFamily="34" charset="0"/>
            </a:endParaRPr>
          </a:p>
          <a:p>
            <a:pPr algn="l"/>
            <a:endParaRPr lang="it-IT" sz="1200" b="0" i="0" u="none" strike="noStrike" baseline="0" dirty="0">
              <a:solidFill>
                <a:srgbClr val="000000"/>
              </a:solidFill>
              <a:latin typeface="Aptos" panose="020B0004020202020204" pitchFamily="34" charset="0"/>
            </a:endParaRPr>
          </a:p>
          <a:p>
            <a:pPr algn="l"/>
            <a:endParaRPr lang="it-IT" sz="1200" dirty="0">
              <a:solidFill>
                <a:srgbClr val="000000"/>
              </a:solidFill>
              <a:latin typeface="Aptos" panose="020B0004020202020204" pitchFamily="34" charset="0"/>
            </a:endParaRPr>
          </a:p>
          <a:p>
            <a:pPr algn="l"/>
            <a:endParaRPr lang="it-IT" sz="1200" b="0" i="0" u="none" strike="noStrike" baseline="0" dirty="0">
              <a:solidFill>
                <a:srgbClr val="000000"/>
              </a:solidFill>
              <a:latin typeface="Aptos" panose="020B0004020202020204" pitchFamily="34" charset="0"/>
            </a:endParaRPr>
          </a:p>
          <a:p>
            <a:r>
              <a:rPr lang="it-IT" sz="1200" b="0" i="0" u="none" strike="noStrike" baseline="0" dirty="0">
                <a:solidFill>
                  <a:srgbClr val="000000"/>
                </a:solidFill>
                <a:latin typeface="Aptos" panose="020B0004020202020204" pitchFamily="34" charset="0"/>
              </a:rPr>
              <a:t> </a:t>
            </a:r>
            <a:r>
              <a:rPr lang="it-IT" sz="2000" b="1" i="0" u="none" strike="noStrike" baseline="0" dirty="0">
                <a:solidFill>
                  <a:srgbClr val="135E82"/>
                </a:solidFill>
                <a:latin typeface="Aptos" panose="020B0004020202020204" pitchFamily="34" charset="0"/>
              </a:rPr>
              <a:t>LINEE GUIDA DEL PERCORSO DI FORMAZIONE NAZIONALE 2024 - 2025 </a:t>
            </a:r>
            <a:endParaRPr lang="it-IT" sz="2000" b="0" i="0" u="none" strike="noStrike" baseline="0" dirty="0">
              <a:solidFill>
                <a:srgbClr val="135E82"/>
              </a:solidFill>
              <a:latin typeface="Aptos" panose="020B0004020202020204" pitchFamily="34" charset="0"/>
            </a:endParaRPr>
          </a:p>
          <a:p>
            <a:r>
              <a:rPr lang="it-IT" sz="2000" b="1" i="0" u="none" strike="noStrike" baseline="0" dirty="0">
                <a:solidFill>
                  <a:srgbClr val="135E82"/>
                </a:solidFill>
                <a:latin typeface="Aptos" panose="020B0004020202020204" pitchFamily="34" charset="0"/>
              </a:rPr>
              <a:t>SETTEMBRE 2024 </a:t>
            </a:r>
            <a:endParaRPr lang="it-IT" sz="2000" dirty="0"/>
          </a:p>
        </p:txBody>
      </p:sp>
    </p:spTree>
    <p:extLst>
      <p:ext uri="{BB962C8B-B14F-4D97-AF65-F5344CB8AC3E}">
        <p14:creationId xmlns:p14="http://schemas.microsoft.com/office/powerpoint/2010/main" val="1794184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2CE827AF-CAD2-75E6-1ECD-F71A2AFBFA1F}"/>
              </a:ext>
            </a:extLst>
          </p:cNvPr>
          <p:cNvSpPr txBox="1"/>
          <p:nvPr/>
        </p:nvSpPr>
        <p:spPr>
          <a:xfrm>
            <a:off x="427511" y="130629"/>
            <a:ext cx="11542815" cy="6432530"/>
          </a:xfrm>
          <a:prstGeom prst="rect">
            <a:avLst/>
          </a:prstGeom>
          <a:noFill/>
        </p:spPr>
        <p:txBody>
          <a:bodyPr wrap="square">
            <a:spAutoFit/>
          </a:bodyPr>
          <a:lstStyle/>
          <a:p>
            <a:pPr algn="just"/>
            <a:r>
              <a:rPr lang="it-IT" sz="2600" b="0" i="1" u="none" strike="noStrike" baseline="0" dirty="0">
                <a:solidFill>
                  <a:srgbClr val="000000"/>
                </a:solidFill>
                <a:latin typeface="Aptos Display" panose="020B0004020202020204" pitchFamily="34" charset="0"/>
              </a:rPr>
              <a:t>…..Il cristiano è un beato, ha in sé </a:t>
            </a:r>
            <a:r>
              <a:rPr lang="it-IT" sz="2600" b="1" i="1" u="none" strike="noStrike" baseline="0" dirty="0">
                <a:solidFill>
                  <a:srgbClr val="000000"/>
                </a:solidFill>
                <a:latin typeface="Aptos Display" panose="020B0004020202020204" pitchFamily="34" charset="0"/>
              </a:rPr>
              <a:t>la gioia del Vangelo</a:t>
            </a:r>
            <a:r>
              <a:rPr lang="it-IT" sz="2600" b="0" i="1" u="none" strike="noStrike" baseline="0" dirty="0">
                <a:solidFill>
                  <a:srgbClr val="000000"/>
                </a:solidFill>
                <a:latin typeface="Aptos Display" panose="020B0004020202020204" pitchFamily="34" charset="0"/>
              </a:rPr>
              <a:t>. Nelle beatitudini il Signore ci indica il cammino. Percorrendolo noi esseri umani possiamo arrivare alla felicità più autenticamente umana e divina. Gesù parla della felicità che sperimentiamo solo quando siamo poveri nello spirito. …Non solo per i grandi Santi, anche nella parte più umile della nostra gente c’è molto di questa beatitudine: è quella di chi conosce la ricchezza della solidarietà, del condividere anche il poco che si possiede; la ricchezza del sacrificio quotidiano di un lavoro, a volte duro e mal pagato, ma svolto per amore verso le persone care; e anche quella delle proprie miserie, che tuttavia, vissute con fiducia nella provvidenza e nella misericordia di Dio Padre, alimentano una grandezza umile. </a:t>
            </a:r>
            <a:endParaRPr lang="it-IT" sz="2600" b="0" i="0" u="none" strike="noStrike" baseline="0" dirty="0">
              <a:solidFill>
                <a:srgbClr val="000000"/>
              </a:solidFill>
              <a:latin typeface="Aptos Display" panose="020B0004020202020204" pitchFamily="34" charset="0"/>
            </a:endParaRPr>
          </a:p>
          <a:p>
            <a:pPr algn="just"/>
            <a:r>
              <a:rPr lang="it-IT" sz="2600" b="0" i="1" u="none" strike="noStrike" baseline="0" dirty="0">
                <a:solidFill>
                  <a:srgbClr val="000000"/>
                </a:solidFill>
                <a:latin typeface="Aptos Display" panose="020B0004020202020204" pitchFamily="34" charset="0"/>
              </a:rPr>
              <a:t>Le beatitudini che leggiamo nel Vangelo </a:t>
            </a:r>
            <a:r>
              <a:rPr lang="it-IT" sz="2600" b="1" i="1" u="none" strike="noStrike" baseline="0" dirty="0">
                <a:solidFill>
                  <a:srgbClr val="000000"/>
                </a:solidFill>
                <a:latin typeface="Aptos Display" panose="020B0004020202020204" pitchFamily="34" charset="0"/>
              </a:rPr>
              <a:t>iniziano con una benedizione e terminano con una promessa di consolazione</a:t>
            </a:r>
            <a:r>
              <a:rPr lang="it-IT" sz="2600" b="0" i="1" u="none" strike="noStrike" baseline="0" dirty="0">
                <a:solidFill>
                  <a:srgbClr val="000000"/>
                </a:solidFill>
                <a:latin typeface="Aptos Display" panose="020B0004020202020204" pitchFamily="34" charset="0"/>
              </a:rPr>
              <a:t>.. ………La beatitudine è una scommessa laboriosa, fatta di rinunce, ascolto e apprendimento, i cui frutti si raccolgono nel tempo, regalandoci una pace incomparabile: «Gustate e vedete com’è buono il Signore» </a:t>
            </a:r>
            <a:r>
              <a:rPr lang="it-IT" sz="2000" b="0" i="1" u="none" strike="noStrike" baseline="0" dirty="0">
                <a:solidFill>
                  <a:srgbClr val="000000"/>
                </a:solidFill>
                <a:latin typeface="Aptos Display" panose="020B0004020202020204" pitchFamily="34" charset="0"/>
              </a:rPr>
              <a:t>(Sal 34,9)! </a:t>
            </a:r>
            <a:endParaRPr lang="it-IT" sz="2000" b="0" i="0" u="none" strike="noStrike" baseline="0" dirty="0">
              <a:solidFill>
                <a:srgbClr val="000000"/>
              </a:solidFill>
              <a:latin typeface="Aptos Display" panose="020B0004020202020204" pitchFamily="34" charset="0"/>
            </a:endParaRPr>
          </a:p>
          <a:p>
            <a:r>
              <a:rPr lang="it-IT" sz="2200" b="1" i="0" u="none" strike="noStrike" baseline="0" dirty="0">
                <a:solidFill>
                  <a:srgbClr val="000000"/>
                </a:solidFill>
                <a:latin typeface="Aptos" panose="020B0004020202020204" pitchFamily="34" charset="0"/>
              </a:rPr>
              <a:t>discorso di papa Francesco alla Chiesa italiana – 10/11/2015 </a:t>
            </a:r>
            <a:endParaRPr lang="it-IT" sz="2200" dirty="0"/>
          </a:p>
        </p:txBody>
      </p:sp>
    </p:spTree>
    <p:extLst>
      <p:ext uri="{BB962C8B-B14F-4D97-AF65-F5344CB8AC3E}">
        <p14:creationId xmlns:p14="http://schemas.microsoft.com/office/powerpoint/2010/main" val="601878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68311710-9682-79EC-300B-A4DBC30CD106}"/>
              </a:ext>
            </a:extLst>
          </p:cNvPr>
          <p:cNvSpPr txBox="1"/>
          <p:nvPr/>
        </p:nvSpPr>
        <p:spPr>
          <a:xfrm>
            <a:off x="1282536" y="1080655"/>
            <a:ext cx="10580914" cy="4708981"/>
          </a:xfrm>
          <a:prstGeom prst="rect">
            <a:avLst/>
          </a:prstGeom>
          <a:noFill/>
        </p:spPr>
        <p:txBody>
          <a:bodyPr wrap="square">
            <a:spAutoFit/>
          </a:bodyPr>
          <a:lstStyle/>
          <a:p>
            <a:r>
              <a:rPr lang="it-IT" sz="3000" dirty="0">
                <a:latin typeface="Aptos" panose="020B0004020202020204" pitchFamily="34" charset="0"/>
              </a:rPr>
              <a:t>Partendo da un collegamento con il tema del Giubileo che fa da sfondo e da “provocazione” a tutto l’anno fraterno il percorso affronta </a:t>
            </a:r>
            <a:r>
              <a:rPr lang="it-IT" sz="3000" b="1" dirty="0">
                <a:latin typeface="Aptos" panose="020B0004020202020204" pitchFamily="34" charset="0"/>
              </a:rPr>
              <a:t>la terza parola </a:t>
            </a:r>
            <a:r>
              <a:rPr lang="it-IT" sz="3000" dirty="0">
                <a:latin typeface="Aptos" panose="020B0004020202020204" pitchFamily="34" charset="0"/>
              </a:rPr>
              <a:t>detta dal papa alla Chiesa italiana nel discorso di Firenze: </a:t>
            </a:r>
            <a:r>
              <a:rPr lang="it-IT" sz="3000" b="1" i="1" dirty="0">
                <a:solidFill>
                  <a:schemeClr val="accent6">
                    <a:lumMod val="75000"/>
                  </a:schemeClr>
                </a:solidFill>
                <a:latin typeface="Aptos" panose="020B0004020202020204" pitchFamily="34" charset="0"/>
              </a:rPr>
              <a:t>beatitudine.</a:t>
            </a:r>
          </a:p>
          <a:p>
            <a:endParaRPr lang="it-IT" sz="3000" b="1" i="1" dirty="0">
              <a:solidFill>
                <a:schemeClr val="accent6">
                  <a:lumMod val="75000"/>
                </a:schemeClr>
              </a:solidFill>
              <a:latin typeface="Aptos" panose="020B0004020202020204" pitchFamily="34" charset="0"/>
            </a:endParaRPr>
          </a:p>
          <a:p>
            <a:r>
              <a:rPr lang="it-IT" sz="3000" dirty="0">
                <a:latin typeface="Aptos" panose="020B0004020202020204" pitchFamily="34" charset="0"/>
              </a:rPr>
              <a:t> Lo sforzo a cui siamo chiamati è quello di proporre una formazione non solo teorica ma accompagnata da alcune indicazioni pratiche come proposta per incontri di fraternità, per attualizzazioni, per testimonianze di presenza nel mondo (laboratori di fraternità).</a:t>
            </a:r>
          </a:p>
        </p:txBody>
      </p:sp>
    </p:spTree>
    <p:extLst>
      <p:ext uri="{BB962C8B-B14F-4D97-AF65-F5344CB8AC3E}">
        <p14:creationId xmlns:p14="http://schemas.microsoft.com/office/powerpoint/2010/main" val="841958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a:extLst>
              <a:ext uri="{FF2B5EF4-FFF2-40B4-BE49-F238E27FC236}">
                <a16:creationId xmlns:a16="http://schemas.microsoft.com/office/drawing/2014/main" id="{F7CFFFD5-66F6-1881-E9B4-3CD400D87AA1}"/>
              </a:ext>
            </a:extLst>
          </p:cNvPr>
          <p:cNvSpPr txBox="1"/>
          <p:nvPr/>
        </p:nvSpPr>
        <p:spPr>
          <a:xfrm>
            <a:off x="890648" y="308758"/>
            <a:ext cx="10687793" cy="6093976"/>
          </a:xfrm>
          <a:prstGeom prst="rect">
            <a:avLst/>
          </a:prstGeom>
          <a:noFill/>
        </p:spPr>
        <p:txBody>
          <a:bodyPr wrap="square">
            <a:spAutoFit/>
          </a:bodyPr>
          <a:lstStyle/>
          <a:p>
            <a:pPr algn="just"/>
            <a:r>
              <a:rPr lang="it-IT" sz="3000" dirty="0">
                <a:latin typeface="Aptos" panose="020B0004020202020204" pitchFamily="34" charset="0"/>
              </a:rPr>
              <a:t>Perché il sottotitolo «il senso nell’assurdo»</a:t>
            </a:r>
          </a:p>
          <a:p>
            <a:pPr algn="just"/>
            <a:endParaRPr lang="it-IT" sz="3000" dirty="0">
              <a:latin typeface="Aptos" panose="020B0004020202020204" pitchFamily="34" charset="0"/>
            </a:endParaRPr>
          </a:p>
          <a:p>
            <a:pPr algn="just"/>
            <a:r>
              <a:rPr lang="it-IT" sz="3000" dirty="0">
                <a:latin typeface="Aptos" panose="020B0004020202020204" pitchFamily="34" charset="0"/>
              </a:rPr>
              <a:t>• Le beatitudini, come promessa di felicità, sono invito alla bellezza, a lavorare la propria vita fino a farne un capolavoro. </a:t>
            </a:r>
          </a:p>
          <a:p>
            <a:pPr algn="just"/>
            <a:r>
              <a:rPr lang="it-IT" sz="3000" dirty="0">
                <a:latin typeface="Aptos" panose="020B0004020202020204" pitchFamily="34" charset="0"/>
              </a:rPr>
              <a:t>Ma ancor più che di felicità, </a:t>
            </a:r>
            <a:r>
              <a:rPr lang="it-IT" sz="3000" b="1" dirty="0">
                <a:latin typeface="Aptos" panose="020B0004020202020204" pitchFamily="34" charset="0"/>
              </a:rPr>
              <a:t>l’uomo ha bisogno di senso</a:t>
            </a:r>
            <a:r>
              <a:rPr lang="it-IT" sz="3000" dirty="0">
                <a:latin typeface="Aptos" panose="020B0004020202020204" pitchFamily="34" charset="0"/>
              </a:rPr>
              <a:t>, e le beatitudini, come promessa, attestano che si può </a:t>
            </a:r>
            <a:r>
              <a:rPr lang="it-IT" sz="3000" b="1" dirty="0">
                <a:latin typeface="Aptos" panose="020B0004020202020204" pitchFamily="34" charset="0"/>
              </a:rPr>
              <a:t>trovare senso </a:t>
            </a:r>
            <a:r>
              <a:rPr lang="it-IT" sz="3000" dirty="0">
                <a:latin typeface="Aptos" panose="020B0004020202020204" pitchFamily="34" charset="0"/>
              </a:rPr>
              <a:t>anche nell’assurdo del dolore, che il mondo può essere vissuto anche nell’invivibile della persecuzione, della violenza subita, di situazioni di guerra e non di pace. </a:t>
            </a:r>
          </a:p>
          <a:p>
            <a:pPr algn="just"/>
            <a:r>
              <a:rPr lang="it-IT" sz="3000" dirty="0">
                <a:latin typeface="Aptos" panose="020B0004020202020204" pitchFamily="34" charset="0"/>
              </a:rPr>
              <a:t>Rivelazioni del vissuto di Gesù, le beatitudini diventano </a:t>
            </a:r>
            <a:r>
              <a:rPr lang="it-IT" sz="3000" b="1" dirty="0">
                <a:latin typeface="Aptos" panose="020B0004020202020204" pitchFamily="34" charset="0"/>
              </a:rPr>
              <a:t>rivelazioni della vita possibile a noi </a:t>
            </a:r>
            <a:r>
              <a:rPr lang="it-IT" sz="3000" dirty="0">
                <a:latin typeface="Aptos" panose="020B0004020202020204" pitchFamily="34" charset="0"/>
              </a:rPr>
              <a:t>se troviamo radici nell’umanità di Gesù.</a:t>
            </a:r>
          </a:p>
          <a:p>
            <a:pPr algn="just"/>
            <a:r>
              <a:rPr lang="it-IT" sz="3000" dirty="0">
                <a:latin typeface="Aptos" panose="020B0004020202020204" pitchFamily="34" charset="0"/>
              </a:rPr>
              <a:t> (L. </a:t>
            </a:r>
            <a:r>
              <a:rPr lang="it-IT" sz="3000" dirty="0" err="1">
                <a:latin typeface="Aptos" panose="020B0004020202020204" pitchFamily="34" charset="0"/>
              </a:rPr>
              <a:t>Manicardi</a:t>
            </a:r>
            <a:r>
              <a:rPr lang="it-IT" sz="3000" dirty="0">
                <a:latin typeface="Aptos" panose="020B0004020202020204" pitchFamily="34" charset="0"/>
              </a:rPr>
              <a:t>)</a:t>
            </a:r>
          </a:p>
        </p:txBody>
      </p:sp>
    </p:spTree>
    <p:extLst>
      <p:ext uri="{BB962C8B-B14F-4D97-AF65-F5344CB8AC3E}">
        <p14:creationId xmlns:p14="http://schemas.microsoft.com/office/powerpoint/2010/main" val="2259980859"/>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1_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0</TotalTime>
  <Words>2341</Words>
  <Application>Microsoft Office PowerPoint</Application>
  <PresentationFormat>Widescreen</PresentationFormat>
  <Paragraphs>141</Paragraphs>
  <Slides>26</Slides>
  <Notes>0</Notes>
  <HiddenSlides>0</HiddenSlides>
  <MMClips>0</MMClips>
  <ScaleCrop>false</ScaleCrop>
  <HeadingPairs>
    <vt:vector size="6" baseType="variant">
      <vt:variant>
        <vt:lpstr>Caratteri utilizzati</vt:lpstr>
      </vt:variant>
      <vt:variant>
        <vt:i4>11</vt:i4>
      </vt:variant>
      <vt:variant>
        <vt:lpstr>Tema</vt:lpstr>
      </vt:variant>
      <vt:variant>
        <vt:i4>2</vt:i4>
      </vt:variant>
      <vt:variant>
        <vt:lpstr>Titoli diapositive</vt:lpstr>
      </vt:variant>
      <vt:variant>
        <vt:i4>26</vt:i4>
      </vt:variant>
    </vt:vector>
  </HeadingPairs>
  <TitlesOfParts>
    <vt:vector size="39" baseType="lpstr">
      <vt:lpstr>Algerian</vt:lpstr>
      <vt:lpstr>Aptos</vt:lpstr>
      <vt:lpstr>Aptos Display</vt:lpstr>
      <vt:lpstr>Arial</vt:lpstr>
      <vt:lpstr>Century Gothic</vt:lpstr>
      <vt:lpstr>Open Sans</vt:lpstr>
      <vt:lpstr>Segoe UI</vt:lpstr>
      <vt:lpstr>Times New Roman</vt:lpstr>
      <vt:lpstr>Trebuchet MS</vt:lpstr>
      <vt:lpstr>Wingdings</vt:lpstr>
      <vt:lpstr>Wingdings 3</vt:lpstr>
      <vt:lpstr>Filo</vt:lpstr>
      <vt:lpstr>1_Filo</vt:lpstr>
      <vt:lpstr>Presentazione standard di PowerPoint</vt:lpstr>
      <vt:lpstr>Presentazione standard di PowerPoint</vt:lpstr>
      <vt:lpstr> Umanità beata: sviluppo del tema </vt:lpstr>
      <vt:lpstr> Umanità beata: sviluppo del tema</vt:lpstr>
      <vt:lpstr>La struttura del percorso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SCANSIONE DELLE TAPPE FORMATIVE </vt:lpstr>
      <vt:lpstr>Presentazione standard di PowerPoint</vt:lpstr>
      <vt:lpstr>Presentazione standard di PowerPoint</vt:lpstr>
      <vt:lpstr>2^ tappa – BEATO CHI SA ASCOLTARE </vt:lpstr>
      <vt:lpstr>Deuteronomio 6:4-9 </vt:lpstr>
      <vt:lpstr>Luca 11,27-28</vt:lpstr>
      <vt:lpstr>Articolo 4 della Regola dell’OFS</vt:lpstr>
      <vt:lpstr>CONTRIBUTI SU FVS </vt:lpstr>
      <vt:lpstr>APPROFONDIMENTI  L’ascolto come cuore della conversione e dell’esperienza spirituale </vt:lpstr>
      <vt:lpstr>l’uomo è ciò che ascolta ed è anche come ascolta </vt:lpstr>
      <vt:lpstr>L’ascolto è un’arte e conosce diversi elementi costitutivi </vt:lpstr>
      <vt:lpstr>PER PREGARE : La lectio divina </vt:lpstr>
      <vt:lpstr>Le tappe della lectio divina </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Alba Soresi</dc:creator>
  <cp:lastModifiedBy>Alba Soresi</cp:lastModifiedBy>
  <cp:revision>32</cp:revision>
  <dcterms:created xsi:type="dcterms:W3CDTF">2024-10-16T14:37:13Z</dcterms:created>
  <dcterms:modified xsi:type="dcterms:W3CDTF">2024-10-29T16:04:31Z</dcterms:modified>
</cp:coreProperties>
</file>